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38"/>
  </p:notesMasterIdLst>
  <p:sldIdLst>
    <p:sldId id="386" r:id="rId2"/>
    <p:sldId id="350" r:id="rId3"/>
    <p:sldId id="351" r:id="rId4"/>
    <p:sldId id="352" r:id="rId5"/>
    <p:sldId id="358" r:id="rId6"/>
    <p:sldId id="359" r:id="rId7"/>
    <p:sldId id="360" r:id="rId8"/>
    <p:sldId id="403" r:id="rId9"/>
    <p:sldId id="361" r:id="rId10"/>
    <p:sldId id="404" r:id="rId11"/>
    <p:sldId id="366" r:id="rId12"/>
    <p:sldId id="387" r:id="rId13"/>
    <p:sldId id="388" r:id="rId14"/>
    <p:sldId id="355" r:id="rId15"/>
    <p:sldId id="372" r:id="rId16"/>
    <p:sldId id="373" r:id="rId17"/>
    <p:sldId id="402" r:id="rId18"/>
    <p:sldId id="389" r:id="rId19"/>
    <p:sldId id="367" r:id="rId20"/>
    <p:sldId id="374" r:id="rId21"/>
    <p:sldId id="375" r:id="rId22"/>
    <p:sldId id="390" r:id="rId23"/>
    <p:sldId id="391" r:id="rId24"/>
    <p:sldId id="393" r:id="rId25"/>
    <p:sldId id="394" r:id="rId26"/>
    <p:sldId id="392" r:id="rId27"/>
    <p:sldId id="395" r:id="rId28"/>
    <p:sldId id="396" r:id="rId29"/>
    <p:sldId id="397" r:id="rId30"/>
    <p:sldId id="398" r:id="rId31"/>
    <p:sldId id="399" r:id="rId32"/>
    <p:sldId id="400" r:id="rId33"/>
    <p:sldId id="405" r:id="rId34"/>
    <p:sldId id="401" r:id="rId35"/>
    <p:sldId id="384" r:id="rId36"/>
    <p:sldId id="3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userDrawn="1">
          <p15:clr>
            <a:srgbClr val="A4A3A4"/>
          </p15:clr>
        </p15:guide>
        <p15:guide id="2" pos="53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Jen" initials="JJ" lastIdx="4" clrIdx="0">
    <p:extLst>
      <p:ext uri="{19B8F6BF-5375-455C-9EA6-DF929625EA0E}">
        <p15:presenceInfo xmlns:p15="http://schemas.microsoft.com/office/powerpoint/2012/main" userId="S-1-5-21-2982660134-4255240162-3086778697-1272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F4E79"/>
    <a:srgbClr val="F3D569"/>
    <a:srgbClr val="A2BACF"/>
    <a:srgbClr val="5B9BD5"/>
    <a:srgbClr val="004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2621" autoAdjust="0"/>
  </p:normalViewPr>
  <p:slideViewPr>
    <p:cSldViewPr snapToGrid="0">
      <p:cViewPr varScale="1">
        <p:scale>
          <a:sx n="102" d="100"/>
          <a:sy n="102" d="100"/>
        </p:scale>
        <p:origin x="1746" y="114"/>
      </p:cViewPr>
      <p:guideLst>
        <p:guide orient="horz" pos="4056"/>
        <p:guide pos="538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2" d="100"/>
          <a:sy n="42" d="100"/>
        </p:scale>
        <p:origin x="232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BB6BE-1E0A-4BE3-9310-E59853A0B8AE}" type="datetimeFigureOut">
              <a:rPr lang="en-US" smtClean="0"/>
              <a:t>4/15/2019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5C-177A-444D-A4A2-CFB73CDB533C}" type="slidenum">
              <a:rPr lang="en-US" smtClean="0"/>
              <a:t>‹#›</a:t>
            </a:fld>
            <a:endParaRPr lang="en-US" dirty="0"/>
          </a:p>
        </p:txBody>
      </p:sp>
    </p:spTree>
    <p:extLst>
      <p:ext uri="{BB962C8B-B14F-4D97-AF65-F5344CB8AC3E}">
        <p14:creationId xmlns:p14="http://schemas.microsoft.com/office/powerpoint/2010/main" val="24210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a:t>
            </a:fld>
            <a:endParaRPr lang="en-US" dirty="0"/>
          </a:p>
        </p:txBody>
      </p:sp>
    </p:spTree>
    <p:extLst>
      <p:ext uri="{BB962C8B-B14F-4D97-AF65-F5344CB8AC3E}">
        <p14:creationId xmlns:p14="http://schemas.microsoft.com/office/powerpoint/2010/main" val="96053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12</a:t>
            </a:fld>
            <a:endParaRPr lang="en-US" dirty="0"/>
          </a:p>
        </p:txBody>
      </p:sp>
    </p:spTree>
    <p:extLst>
      <p:ext uri="{BB962C8B-B14F-4D97-AF65-F5344CB8AC3E}">
        <p14:creationId xmlns:p14="http://schemas.microsoft.com/office/powerpoint/2010/main" val="287682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13</a:t>
            </a:fld>
            <a:endParaRPr lang="en-US" dirty="0"/>
          </a:p>
        </p:txBody>
      </p:sp>
    </p:spTree>
    <p:extLst>
      <p:ext uri="{BB962C8B-B14F-4D97-AF65-F5344CB8AC3E}">
        <p14:creationId xmlns:p14="http://schemas.microsoft.com/office/powerpoint/2010/main" val="260267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14</a:t>
            </a:fld>
            <a:endParaRPr lang="en-US" dirty="0"/>
          </a:p>
        </p:txBody>
      </p:sp>
    </p:spTree>
    <p:extLst>
      <p:ext uri="{BB962C8B-B14F-4D97-AF65-F5344CB8AC3E}">
        <p14:creationId xmlns:p14="http://schemas.microsoft.com/office/powerpoint/2010/main" val="213810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15</a:t>
            </a:fld>
            <a:endParaRPr lang="en-US" dirty="0"/>
          </a:p>
        </p:txBody>
      </p:sp>
    </p:spTree>
    <p:extLst>
      <p:ext uri="{BB962C8B-B14F-4D97-AF65-F5344CB8AC3E}">
        <p14:creationId xmlns:p14="http://schemas.microsoft.com/office/powerpoint/2010/main" val="385549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16</a:t>
            </a:fld>
            <a:endParaRPr lang="en-US" dirty="0"/>
          </a:p>
        </p:txBody>
      </p:sp>
    </p:spTree>
    <p:extLst>
      <p:ext uri="{BB962C8B-B14F-4D97-AF65-F5344CB8AC3E}">
        <p14:creationId xmlns:p14="http://schemas.microsoft.com/office/powerpoint/2010/main" val="151965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17</a:t>
            </a:fld>
            <a:endParaRPr lang="en-US" dirty="0"/>
          </a:p>
        </p:txBody>
      </p:sp>
    </p:spTree>
    <p:extLst>
      <p:ext uri="{BB962C8B-B14F-4D97-AF65-F5344CB8AC3E}">
        <p14:creationId xmlns:p14="http://schemas.microsoft.com/office/powerpoint/2010/main" val="13759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18</a:t>
            </a:fld>
            <a:endParaRPr lang="en-US" dirty="0"/>
          </a:p>
        </p:txBody>
      </p:sp>
    </p:spTree>
    <p:extLst>
      <p:ext uri="{BB962C8B-B14F-4D97-AF65-F5344CB8AC3E}">
        <p14:creationId xmlns:p14="http://schemas.microsoft.com/office/powerpoint/2010/main" val="112226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19</a:t>
            </a:fld>
            <a:endParaRPr lang="en-US" dirty="0"/>
          </a:p>
        </p:txBody>
      </p:sp>
    </p:spTree>
    <p:extLst>
      <p:ext uri="{BB962C8B-B14F-4D97-AF65-F5344CB8AC3E}">
        <p14:creationId xmlns:p14="http://schemas.microsoft.com/office/powerpoint/2010/main" val="413275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20</a:t>
            </a:fld>
            <a:endParaRPr lang="en-US" dirty="0"/>
          </a:p>
        </p:txBody>
      </p:sp>
    </p:spTree>
    <p:extLst>
      <p:ext uri="{BB962C8B-B14F-4D97-AF65-F5344CB8AC3E}">
        <p14:creationId xmlns:p14="http://schemas.microsoft.com/office/powerpoint/2010/main" val="220891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21</a:t>
            </a:fld>
            <a:endParaRPr lang="en-US" dirty="0"/>
          </a:p>
        </p:txBody>
      </p:sp>
    </p:spTree>
    <p:extLst>
      <p:ext uri="{BB962C8B-B14F-4D97-AF65-F5344CB8AC3E}">
        <p14:creationId xmlns:p14="http://schemas.microsoft.com/office/powerpoint/2010/main" val="157202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a:t>
            </a:fld>
            <a:endParaRPr lang="en-US" dirty="0"/>
          </a:p>
        </p:txBody>
      </p:sp>
    </p:spTree>
    <p:extLst>
      <p:ext uri="{BB962C8B-B14F-4D97-AF65-F5344CB8AC3E}">
        <p14:creationId xmlns:p14="http://schemas.microsoft.com/office/powerpoint/2010/main" val="2385152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22</a:t>
            </a:fld>
            <a:endParaRPr lang="en-US" dirty="0"/>
          </a:p>
        </p:txBody>
      </p:sp>
    </p:spTree>
    <p:extLst>
      <p:ext uri="{BB962C8B-B14F-4D97-AF65-F5344CB8AC3E}">
        <p14:creationId xmlns:p14="http://schemas.microsoft.com/office/powerpoint/2010/main" val="2377521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23</a:t>
            </a:fld>
            <a:endParaRPr lang="en-US" dirty="0"/>
          </a:p>
        </p:txBody>
      </p:sp>
    </p:spTree>
    <p:extLst>
      <p:ext uri="{BB962C8B-B14F-4D97-AF65-F5344CB8AC3E}">
        <p14:creationId xmlns:p14="http://schemas.microsoft.com/office/powerpoint/2010/main" val="238597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24</a:t>
            </a:fld>
            <a:endParaRPr lang="en-US" dirty="0"/>
          </a:p>
        </p:txBody>
      </p:sp>
    </p:spTree>
    <p:extLst>
      <p:ext uri="{BB962C8B-B14F-4D97-AF65-F5344CB8AC3E}">
        <p14:creationId xmlns:p14="http://schemas.microsoft.com/office/powerpoint/2010/main" val="350058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25</a:t>
            </a:fld>
            <a:endParaRPr lang="en-US" dirty="0"/>
          </a:p>
        </p:txBody>
      </p:sp>
    </p:spTree>
    <p:extLst>
      <p:ext uri="{BB962C8B-B14F-4D97-AF65-F5344CB8AC3E}">
        <p14:creationId xmlns:p14="http://schemas.microsoft.com/office/powerpoint/2010/main" val="58758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26</a:t>
            </a:fld>
            <a:endParaRPr lang="en-US" dirty="0"/>
          </a:p>
        </p:txBody>
      </p:sp>
    </p:spTree>
    <p:extLst>
      <p:ext uri="{BB962C8B-B14F-4D97-AF65-F5344CB8AC3E}">
        <p14:creationId xmlns:p14="http://schemas.microsoft.com/office/powerpoint/2010/main" val="307048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27</a:t>
            </a:fld>
            <a:endParaRPr lang="en-US" dirty="0"/>
          </a:p>
        </p:txBody>
      </p:sp>
    </p:spTree>
    <p:extLst>
      <p:ext uri="{BB962C8B-B14F-4D97-AF65-F5344CB8AC3E}">
        <p14:creationId xmlns:p14="http://schemas.microsoft.com/office/powerpoint/2010/main" val="197029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28</a:t>
            </a:fld>
            <a:endParaRPr lang="en-US" dirty="0"/>
          </a:p>
        </p:txBody>
      </p:sp>
    </p:spTree>
    <p:extLst>
      <p:ext uri="{BB962C8B-B14F-4D97-AF65-F5344CB8AC3E}">
        <p14:creationId xmlns:p14="http://schemas.microsoft.com/office/powerpoint/2010/main" val="77098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29</a:t>
            </a:fld>
            <a:endParaRPr lang="en-US" dirty="0"/>
          </a:p>
        </p:txBody>
      </p:sp>
    </p:spTree>
    <p:extLst>
      <p:ext uri="{BB962C8B-B14F-4D97-AF65-F5344CB8AC3E}">
        <p14:creationId xmlns:p14="http://schemas.microsoft.com/office/powerpoint/2010/main" val="3379220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30</a:t>
            </a:fld>
            <a:endParaRPr lang="en-US" dirty="0"/>
          </a:p>
        </p:txBody>
      </p:sp>
    </p:spTree>
    <p:extLst>
      <p:ext uri="{BB962C8B-B14F-4D97-AF65-F5344CB8AC3E}">
        <p14:creationId xmlns:p14="http://schemas.microsoft.com/office/powerpoint/2010/main" val="4066254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31</a:t>
            </a:fld>
            <a:endParaRPr lang="en-US" dirty="0"/>
          </a:p>
        </p:txBody>
      </p:sp>
    </p:spTree>
    <p:extLst>
      <p:ext uri="{BB962C8B-B14F-4D97-AF65-F5344CB8AC3E}">
        <p14:creationId xmlns:p14="http://schemas.microsoft.com/office/powerpoint/2010/main" val="400268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4</a:t>
            </a:fld>
            <a:endParaRPr lang="en-US" dirty="0"/>
          </a:p>
        </p:txBody>
      </p:sp>
    </p:spTree>
    <p:extLst>
      <p:ext uri="{BB962C8B-B14F-4D97-AF65-F5344CB8AC3E}">
        <p14:creationId xmlns:p14="http://schemas.microsoft.com/office/powerpoint/2010/main" val="1354414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32</a:t>
            </a:fld>
            <a:endParaRPr lang="en-US" dirty="0"/>
          </a:p>
        </p:txBody>
      </p:sp>
    </p:spTree>
    <p:extLst>
      <p:ext uri="{BB962C8B-B14F-4D97-AF65-F5344CB8AC3E}">
        <p14:creationId xmlns:p14="http://schemas.microsoft.com/office/powerpoint/2010/main" val="3069077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33</a:t>
            </a:fld>
            <a:endParaRPr lang="en-US" dirty="0"/>
          </a:p>
        </p:txBody>
      </p:sp>
    </p:spTree>
    <p:extLst>
      <p:ext uri="{BB962C8B-B14F-4D97-AF65-F5344CB8AC3E}">
        <p14:creationId xmlns:p14="http://schemas.microsoft.com/office/powerpoint/2010/main" val="1088795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35</a:t>
            </a:fld>
            <a:endParaRPr lang="en-US" dirty="0"/>
          </a:p>
        </p:txBody>
      </p:sp>
    </p:spTree>
    <p:extLst>
      <p:ext uri="{BB962C8B-B14F-4D97-AF65-F5344CB8AC3E}">
        <p14:creationId xmlns:p14="http://schemas.microsoft.com/office/powerpoint/2010/main" val="2960054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36</a:t>
            </a:fld>
            <a:endParaRPr lang="en-US" dirty="0"/>
          </a:p>
        </p:txBody>
      </p:sp>
    </p:spTree>
    <p:extLst>
      <p:ext uri="{BB962C8B-B14F-4D97-AF65-F5344CB8AC3E}">
        <p14:creationId xmlns:p14="http://schemas.microsoft.com/office/powerpoint/2010/main" val="268364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5</a:t>
            </a:fld>
            <a:endParaRPr lang="en-US" dirty="0"/>
          </a:p>
        </p:txBody>
      </p:sp>
    </p:spTree>
    <p:extLst>
      <p:ext uri="{BB962C8B-B14F-4D97-AF65-F5344CB8AC3E}">
        <p14:creationId xmlns:p14="http://schemas.microsoft.com/office/powerpoint/2010/main" val="190435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6</a:t>
            </a:fld>
            <a:endParaRPr lang="en-US" dirty="0"/>
          </a:p>
        </p:txBody>
      </p:sp>
    </p:spTree>
    <p:extLst>
      <p:ext uri="{BB962C8B-B14F-4D97-AF65-F5344CB8AC3E}">
        <p14:creationId xmlns:p14="http://schemas.microsoft.com/office/powerpoint/2010/main" val="333763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7</a:t>
            </a:fld>
            <a:endParaRPr lang="en-US" dirty="0"/>
          </a:p>
        </p:txBody>
      </p:sp>
    </p:spTree>
    <p:extLst>
      <p:ext uri="{BB962C8B-B14F-4D97-AF65-F5344CB8AC3E}">
        <p14:creationId xmlns:p14="http://schemas.microsoft.com/office/powerpoint/2010/main" val="178554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9</a:t>
            </a:fld>
            <a:endParaRPr lang="en-US" dirty="0"/>
          </a:p>
        </p:txBody>
      </p:sp>
    </p:spTree>
    <p:extLst>
      <p:ext uri="{BB962C8B-B14F-4D97-AF65-F5344CB8AC3E}">
        <p14:creationId xmlns:p14="http://schemas.microsoft.com/office/powerpoint/2010/main" val="207566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10</a:t>
            </a:fld>
            <a:endParaRPr lang="en-US" dirty="0"/>
          </a:p>
        </p:txBody>
      </p:sp>
    </p:spTree>
    <p:extLst>
      <p:ext uri="{BB962C8B-B14F-4D97-AF65-F5344CB8AC3E}">
        <p14:creationId xmlns:p14="http://schemas.microsoft.com/office/powerpoint/2010/main" val="261685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8A7890-D892-4251-901A-1523C6B787A7}" type="slidenum">
              <a:rPr lang="en-US" smtClean="0"/>
              <a:t>11</a:t>
            </a:fld>
            <a:endParaRPr lang="en-US" dirty="0"/>
          </a:p>
        </p:txBody>
      </p:sp>
    </p:spTree>
    <p:extLst>
      <p:ext uri="{BB962C8B-B14F-4D97-AF65-F5344CB8AC3E}">
        <p14:creationId xmlns:p14="http://schemas.microsoft.com/office/powerpoint/2010/main" val="13106469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3.png"/><Relationship Id="rId7" Type="http://schemas.microsoft.com/office/2007/relationships/hdphoto" Target="../media/hdphoto6.wdp"/><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11" Type="http://schemas.microsoft.com/office/2007/relationships/hdphoto" Target="../media/hdphoto7.wdp"/><Relationship Id="rId5" Type="http://schemas.microsoft.com/office/2007/relationships/hdphoto" Target="../media/hdphoto5.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7738DF4-C4AC-4A77-B43D-298EB8C792C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6" y="6518302"/>
            <a:ext cx="9052560" cy="53975"/>
          </a:xfrm>
          <a:prstGeom prst="rect">
            <a:avLst/>
          </a:prstGeom>
          <a:noFill/>
        </p:spPr>
      </p:pic>
      <p:pic>
        <p:nvPicPr>
          <p:cNvPr id="21" name="Picture 20">
            <a:extLst>
              <a:ext uri="{FF2B5EF4-FFF2-40B4-BE49-F238E27FC236}">
                <a16:creationId xmlns:a16="http://schemas.microsoft.com/office/drawing/2014/main" id="{59A99212-21C2-45CA-8181-ABCB1568390A}"/>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12" y="408242"/>
            <a:ext cx="9052560" cy="53975"/>
          </a:xfrm>
          <a:prstGeom prst="rect">
            <a:avLst/>
          </a:prstGeom>
          <a:noFill/>
        </p:spPr>
      </p:pic>
      <p:sp>
        <p:nvSpPr>
          <p:cNvPr id="9" name="Rectangle 8"/>
          <p:cNvSpPr/>
          <p:nvPr userDrawn="1"/>
        </p:nvSpPr>
        <p:spPr>
          <a:xfrm>
            <a:off x="1" y="758952"/>
            <a:ext cx="6845299" cy="533095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802386" y="1298448"/>
            <a:ext cx="5486400" cy="3255264"/>
          </a:xfrm>
        </p:spPr>
        <p:txBody>
          <a:bodyPr anchor="b">
            <a:normAutofit/>
          </a:bodyPr>
          <a:lstStyle>
            <a:lvl1pPr algn="l">
              <a:defRPr sz="4800" spc="-100" baseline="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bg1"/>
                </a:solidFill>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20" name="Picture 19">
            <a:extLst>
              <a:ext uri="{FF2B5EF4-FFF2-40B4-BE49-F238E27FC236}">
                <a16:creationId xmlns:a16="http://schemas.microsoft.com/office/drawing/2014/main" id="{43161B86-B1D3-434E-8096-BABB0E7E81A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0007" y="-11664"/>
            <a:ext cx="563880" cy="635263"/>
          </a:xfrm>
          <a:prstGeom prst="rect">
            <a:avLst/>
          </a:prstGeom>
          <a:noFill/>
        </p:spPr>
      </p:pic>
      <p:pic>
        <p:nvPicPr>
          <p:cNvPr id="19" name="Picture 18">
            <a:extLst>
              <a:ext uri="{FF2B5EF4-FFF2-40B4-BE49-F238E27FC236}">
                <a16:creationId xmlns:a16="http://schemas.microsoft.com/office/drawing/2014/main" id="{3D54EDCC-0130-4292-BF15-2A216BAAC129}"/>
              </a:ext>
            </a:extLst>
          </p:cNvPr>
          <p:cNvPicPr/>
          <p:nvPr userDrawn="1"/>
        </p:nvPicPr>
        <p:blipFill rotWithShape="1">
          <a:blip r:embed="rId4" cstate="print">
            <a:extLst>
              <a:ext uri="{28A0092B-C50C-407E-A947-70E740481C1C}">
                <a14:useLocalDpi xmlns:a14="http://schemas.microsoft.com/office/drawing/2010/main" val="0"/>
              </a:ext>
            </a:extLst>
          </a:blip>
          <a:srcRect t="2841" b="13318"/>
          <a:stretch/>
        </p:blipFill>
        <p:spPr bwMode="auto">
          <a:xfrm>
            <a:off x="-5336" y="-1"/>
            <a:ext cx="807722" cy="610167"/>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AC469B92-D5BC-428A-A22B-DC217AD0AD6E}"/>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0422" y="137321"/>
            <a:ext cx="459989" cy="453074"/>
          </a:xfrm>
          <a:prstGeom prst="ellipse">
            <a:avLst/>
          </a:prstGeom>
          <a:noFill/>
          <a:ln>
            <a:noFill/>
          </a:ln>
        </p:spPr>
      </p:pic>
      <p:pic>
        <p:nvPicPr>
          <p:cNvPr id="25" name="Picture 24">
            <a:extLst>
              <a:ext uri="{FF2B5EF4-FFF2-40B4-BE49-F238E27FC236}">
                <a16:creationId xmlns:a16="http://schemas.microsoft.com/office/drawing/2014/main" id="{363705F6-2FDD-4D35-80A0-B0259D6A9CAA}"/>
              </a:ext>
            </a:extLst>
          </p:cNvPr>
          <p:cNvPicPr/>
          <p:nvPr userDrawn="1"/>
        </p:nvPicPr>
        <p:blipFill rotWithShape="1">
          <a:blip r:embed="rId4" cstate="print">
            <a:extLst>
              <a:ext uri="{28A0092B-C50C-407E-A947-70E740481C1C}">
                <a14:useLocalDpi xmlns:a14="http://schemas.microsoft.com/office/drawing/2010/main" val="0"/>
              </a:ext>
            </a:extLst>
          </a:blip>
          <a:srcRect t="2841" b="13318"/>
          <a:stretch/>
        </p:blipFill>
        <p:spPr bwMode="auto">
          <a:xfrm rot="10800000">
            <a:off x="8334006" y="6242948"/>
            <a:ext cx="807722" cy="610167"/>
          </a:xfrm>
          <a:prstGeom prst="rect">
            <a:avLst/>
          </a:prstGeom>
          <a:noFill/>
          <a:ln>
            <a:noFill/>
          </a:ln>
          <a:extLst>
            <a:ext uri="{53640926-AAD7-44D8-BBD7-CCE9431645EC}">
              <a14:shadowObscured xmlns:a14="http://schemas.microsoft.com/office/drawing/2010/main"/>
            </a:ext>
          </a:extLst>
        </p:spPr>
      </p:pic>
      <p:grpSp>
        <p:nvGrpSpPr>
          <p:cNvPr id="36" name="Group 35">
            <a:extLst>
              <a:ext uri="{FF2B5EF4-FFF2-40B4-BE49-F238E27FC236}">
                <a16:creationId xmlns:a16="http://schemas.microsoft.com/office/drawing/2014/main" id="{5930E1CC-8900-42C3-B30B-2DA1399757EB}"/>
              </a:ext>
            </a:extLst>
          </p:cNvPr>
          <p:cNvGrpSpPr/>
          <p:nvPr userDrawn="1"/>
        </p:nvGrpSpPr>
        <p:grpSpPr>
          <a:xfrm>
            <a:off x="7068204" y="758472"/>
            <a:ext cx="1972562" cy="5329837"/>
            <a:chOff x="7068204" y="758472"/>
            <a:chExt cx="1972562" cy="5329837"/>
          </a:xfrm>
        </p:grpSpPr>
        <p:pic>
          <p:nvPicPr>
            <p:cNvPr id="31" name="Picture 30" descr="A close up of a brick building&#10;&#10;Description generated with high confidence">
              <a:extLst>
                <a:ext uri="{FF2B5EF4-FFF2-40B4-BE49-F238E27FC236}">
                  <a16:creationId xmlns:a16="http://schemas.microsoft.com/office/drawing/2014/main" id="{BAC47F4B-DB0C-4C96-8751-18921BE57C34}"/>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6722"/>
            <a:stretch/>
          </p:blipFill>
          <p:spPr>
            <a:xfrm>
              <a:off x="7086677" y="3478256"/>
              <a:ext cx="1954089" cy="1402393"/>
            </a:xfrm>
            <a:prstGeom prst="rect">
              <a:avLst/>
            </a:prstGeom>
          </p:spPr>
        </p:pic>
        <p:pic>
          <p:nvPicPr>
            <p:cNvPr id="33" name="Picture 32" descr="A picture containing building, ground, outdoor, sitting&#10;&#10;Description generated with very high confidence">
              <a:extLst>
                <a:ext uri="{FF2B5EF4-FFF2-40B4-BE49-F238E27FC236}">
                  <a16:creationId xmlns:a16="http://schemas.microsoft.com/office/drawing/2014/main" id="{B461ABC0-080A-456B-A56B-60FBA7C4DB58}"/>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7075707" y="758472"/>
              <a:ext cx="1947967" cy="1460975"/>
            </a:xfrm>
            <a:prstGeom prst="rect">
              <a:avLst/>
            </a:prstGeom>
          </p:spPr>
        </p:pic>
        <p:pic>
          <p:nvPicPr>
            <p:cNvPr id="35" name="Picture 34" descr="A picture containing indoor, wall&#10;&#10;Description generated with very high confidence">
              <a:extLst>
                <a:ext uri="{FF2B5EF4-FFF2-40B4-BE49-F238E27FC236}">
                  <a16:creationId xmlns:a16="http://schemas.microsoft.com/office/drawing/2014/main" id="{0BC6A23D-D2B5-4450-90F8-86BE798E352B}"/>
                </a:ext>
              </a:extLst>
            </p:cNvPr>
            <p:cNvPicPr>
              <a:picLocks noChangeAspect="1"/>
            </p:cNvPicPr>
            <p:nvPr userDrawn="1"/>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b="12451"/>
            <a:stretch/>
          </p:blipFill>
          <p:spPr>
            <a:xfrm>
              <a:off x="7068204" y="2218418"/>
              <a:ext cx="1962971" cy="1261362"/>
            </a:xfrm>
            <a:prstGeom prst="rect">
              <a:avLst/>
            </a:prstGeom>
          </p:spPr>
        </p:pic>
        <p:pic>
          <p:nvPicPr>
            <p:cNvPr id="27" name="Picture 26" descr="A group of people in a forest&#10;&#10;Description generated with high confidence">
              <a:extLst>
                <a:ext uri="{FF2B5EF4-FFF2-40B4-BE49-F238E27FC236}">
                  <a16:creationId xmlns:a16="http://schemas.microsoft.com/office/drawing/2014/main" id="{A99C0B9B-39CE-401E-A112-A49BDB72EDDD}"/>
                </a:ext>
              </a:extLst>
            </p:cNvPr>
            <p:cNvPicPr>
              <a:picLocks noChangeAspect="1"/>
            </p:cNvPicPr>
            <p:nvPr userDrawn="1"/>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5569" r="13674"/>
            <a:stretch/>
          </p:blipFill>
          <p:spPr>
            <a:xfrm>
              <a:off x="7093135" y="4742637"/>
              <a:ext cx="1947631" cy="1345672"/>
            </a:xfrm>
            <a:prstGeom prst="rect">
              <a:avLst/>
            </a:prstGeom>
          </p:spPr>
        </p:pic>
      </p:grpSp>
    </p:spTree>
    <p:extLst>
      <p:ext uri="{BB962C8B-B14F-4D97-AF65-F5344CB8AC3E}">
        <p14:creationId xmlns:p14="http://schemas.microsoft.com/office/powerpoint/2010/main" val="328347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9" name="Footer Placeholder 8"/>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51646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211152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8" name="Footer Placeholder 7"/>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340725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8" name="Footer Placeholder 7"/>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350933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20" name="Picture 19">
            <a:extLst>
              <a:ext uri="{FF2B5EF4-FFF2-40B4-BE49-F238E27FC236}">
                <a16:creationId xmlns:a16="http://schemas.microsoft.com/office/drawing/2014/main" id="{48A4516B-FC7D-45F3-831A-90478E606C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6" y="6518302"/>
            <a:ext cx="9052560" cy="53975"/>
          </a:xfrm>
          <a:prstGeom prst="rect">
            <a:avLst/>
          </a:prstGeom>
          <a:noFill/>
        </p:spPr>
      </p:pic>
      <p:pic>
        <p:nvPicPr>
          <p:cNvPr id="21" name="Picture 20">
            <a:extLst>
              <a:ext uri="{FF2B5EF4-FFF2-40B4-BE49-F238E27FC236}">
                <a16:creationId xmlns:a16="http://schemas.microsoft.com/office/drawing/2014/main" id="{9A698FFF-4143-4950-BE22-255BFB39F48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12" y="408242"/>
            <a:ext cx="9052560" cy="53975"/>
          </a:xfrm>
          <a:prstGeom prst="rect">
            <a:avLst/>
          </a:prstGeom>
          <a:noFill/>
        </p:spPr>
      </p:pic>
      <p:sp>
        <p:nvSpPr>
          <p:cNvPr id="22" name="Rectangle 21">
            <a:extLst>
              <a:ext uri="{FF2B5EF4-FFF2-40B4-BE49-F238E27FC236}">
                <a16:creationId xmlns:a16="http://schemas.microsoft.com/office/drawing/2014/main" id="{BF9EC951-C969-4816-9EFB-27AFF0DDDF47}"/>
              </a:ext>
            </a:extLst>
          </p:cNvPr>
          <p:cNvSpPr/>
          <p:nvPr userDrawn="1"/>
        </p:nvSpPr>
        <p:spPr>
          <a:xfrm>
            <a:off x="1" y="758952"/>
            <a:ext cx="6845299" cy="533095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B23F01D3-96CF-4952-BDF3-FE4301D85179}"/>
              </a:ext>
            </a:extLst>
          </p:cNvPr>
          <p:cNvSpPr/>
          <p:nvPr userDrawn="1"/>
        </p:nvSpPr>
        <p:spPr>
          <a:xfrm>
            <a:off x="6952697" y="762000"/>
            <a:ext cx="2193989" cy="5334001"/>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Title 1">
            <a:extLst>
              <a:ext uri="{FF2B5EF4-FFF2-40B4-BE49-F238E27FC236}">
                <a16:creationId xmlns:a16="http://schemas.microsoft.com/office/drawing/2014/main" id="{AFA5FAE2-6794-4A1D-AC13-D0E4BB84140D}"/>
              </a:ext>
            </a:extLst>
          </p:cNvPr>
          <p:cNvSpPr txBox="1">
            <a:spLocks/>
          </p:cNvSpPr>
          <p:nvPr userDrawn="1"/>
        </p:nvSpPr>
        <p:spPr>
          <a:xfrm>
            <a:off x="802386" y="1298448"/>
            <a:ext cx="5486400"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100" baseline="0">
                <a:solidFill>
                  <a:schemeClr val="bg1"/>
                </a:solidFill>
                <a:latin typeface="Segoe UI Semibold" panose="020B0702040204020203" pitchFamily="34" charset="0"/>
                <a:ea typeface="+mj-ea"/>
                <a:cs typeface="Segoe UI Semibold" panose="020B0702040204020203" pitchFamily="34" charset="0"/>
              </a:defRPr>
            </a:lvl1pPr>
          </a:lstStyle>
          <a:p>
            <a:endParaRPr lang="en-US" dirty="0"/>
          </a:p>
        </p:txBody>
      </p:sp>
      <p:sp>
        <p:nvSpPr>
          <p:cNvPr id="25" name="Subtitle 2">
            <a:extLst>
              <a:ext uri="{FF2B5EF4-FFF2-40B4-BE49-F238E27FC236}">
                <a16:creationId xmlns:a16="http://schemas.microsoft.com/office/drawing/2014/main" id="{E270C71F-31A7-4C29-8B12-F08FFBE422AC}"/>
              </a:ext>
            </a:extLst>
          </p:cNvPr>
          <p:cNvSpPr txBox="1">
            <a:spLocks/>
          </p:cNvSpPr>
          <p:nvPr userDrawn="1"/>
        </p:nvSpPr>
        <p:spPr>
          <a:xfrm>
            <a:off x="825011" y="4670246"/>
            <a:ext cx="5486400" cy="914400"/>
          </a:xfrm>
          <a:prstGeom prst="rect">
            <a:avLst/>
          </a:prstGeom>
        </p:spPr>
        <p:txBody>
          <a:bodyPr vert="horz" lIns="91440" tIns="182880" rIns="91440" bIns="45720" rtlCol="0" anchor="t" anchorCtr="0">
            <a:normAutofit/>
          </a:bodyPr>
          <a:lstStyle>
            <a:lvl1pPr marL="0" indent="0" algn="l" defTabSz="914400" rtl="0" eaLnBrk="1" latinLnBrk="0" hangingPunct="1">
              <a:lnSpc>
                <a:spcPct val="90000"/>
              </a:lnSpc>
              <a:spcBef>
                <a:spcPts val="1200"/>
              </a:spcBef>
              <a:buClr>
                <a:schemeClr val="accent6">
                  <a:lumMod val="50000"/>
                </a:schemeClr>
              </a:buClr>
              <a:buFont typeface="Wingdings" panose="05000000000000000000" pitchFamily="2" charset="2"/>
              <a:buNone/>
              <a:defRPr sz="2000" kern="1200" cap="none" spc="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2">
                  <a:lumMod val="75000"/>
                </a:schemeClr>
              </a:buClr>
              <a:buFont typeface="Symbol" panose="05050102010706020507" pitchFamily="18" charset="2"/>
              <a:buNone/>
              <a:defRPr sz="20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6">
                  <a:lumMod val="75000"/>
                </a:schemeClr>
              </a:buClr>
              <a:buFont typeface="Wingdings" panose="05000000000000000000" pitchFamily="2"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endParaRPr lang="en-US" dirty="0"/>
          </a:p>
        </p:txBody>
      </p:sp>
      <p:pic>
        <p:nvPicPr>
          <p:cNvPr id="28" name="Picture 27">
            <a:extLst>
              <a:ext uri="{FF2B5EF4-FFF2-40B4-BE49-F238E27FC236}">
                <a16:creationId xmlns:a16="http://schemas.microsoft.com/office/drawing/2014/main" id="{0CEDDEAD-B9CE-43A6-A762-9F081A6092D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0007" y="-11664"/>
            <a:ext cx="563880" cy="635263"/>
          </a:xfrm>
          <a:prstGeom prst="rect">
            <a:avLst/>
          </a:prstGeom>
          <a:noFill/>
        </p:spPr>
      </p:pic>
      <p:pic>
        <p:nvPicPr>
          <p:cNvPr id="29" name="Picture 28">
            <a:extLst>
              <a:ext uri="{FF2B5EF4-FFF2-40B4-BE49-F238E27FC236}">
                <a16:creationId xmlns:a16="http://schemas.microsoft.com/office/drawing/2014/main" id="{63CC83CC-308A-4B11-B762-53731DE0A137}"/>
              </a:ext>
            </a:extLst>
          </p:cNvPr>
          <p:cNvPicPr/>
          <p:nvPr userDrawn="1"/>
        </p:nvPicPr>
        <p:blipFill rotWithShape="1">
          <a:blip r:embed="rId4" cstate="print">
            <a:extLst>
              <a:ext uri="{28A0092B-C50C-407E-A947-70E740481C1C}">
                <a14:useLocalDpi xmlns:a14="http://schemas.microsoft.com/office/drawing/2010/main" val="0"/>
              </a:ext>
            </a:extLst>
          </a:blip>
          <a:srcRect t="2841" b="13318"/>
          <a:stretch/>
        </p:blipFill>
        <p:spPr bwMode="auto">
          <a:xfrm>
            <a:off x="-5336" y="-1"/>
            <a:ext cx="807722" cy="610167"/>
          </a:xfrm>
          <a:prstGeom prst="rect">
            <a:avLst/>
          </a:prstGeom>
          <a:noFill/>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BAF870DC-ED9E-46BD-A5E6-46082855D439}"/>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0422" y="137321"/>
            <a:ext cx="459989" cy="453074"/>
          </a:xfrm>
          <a:prstGeom prst="ellipse">
            <a:avLst/>
          </a:prstGeom>
          <a:noFill/>
          <a:ln>
            <a:noFill/>
          </a:ln>
        </p:spPr>
      </p:pic>
      <p:pic>
        <p:nvPicPr>
          <p:cNvPr id="31" name="Picture 30">
            <a:extLst>
              <a:ext uri="{FF2B5EF4-FFF2-40B4-BE49-F238E27FC236}">
                <a16:creationId xmlns:a16="http://schemas.microsoft.com/office/drawing/2014/main" id="{DE3845DB-A07B-435B-890E-D1191FF64C9A}"/>
              </a:ext>
            </a:extLst>
          </p:cNvPr>
          <p:cNvPicPr/>
          <p:nvPr userDrawn="1"/>
        </p:nvPicPr>
        <p:blipFill rotWithShape="1">
          <a:blip r:embed="rId4" cstate="print">
            <a:extLst>
              <a:ext uri="{28A0092B-C50C-407E-A947-70E740481C1C}">
                <a14:useLocalDpi xmlns:a14="http://schemas.microsoft.com/office/drawing/2010/main" val="0"/>
              </a:ext>
            </a:extLst>
          </a:blip>
          <a:srcRect t="2841" b="13318"/>
          <a:stretch/>
        </p:blipFill>
        <p:spPr bwMode="auto">
          <a:xfrm rot="10800000">
            <a:off x="8334006" y="6242948"/>
            <a:ext cx="807722" cy="610167"/>
          </a:xfrm>
          <a:prstGeom prst="rect">
            <a:avLst/>
          </a:prstGeom>
          <a:noFill/>
          <a:ln>
            <a:noFill/>
          </a:ln>
          <a:extLst>
            <a:ext uri="{53640926-AAD7-44D8-BBD7-CCE9431645EC}">
              <a14:shadowObscured xmlns:a14="http://schemas.microsoft.com/office/drawing/2010/main"/>
            </a:ext>
          </a:extLst>
        </p:spPr>
      </p:pic>
      <p:grpSp>
        <p:nvGrpSpPr>
          <p:cNvPr id="32" name="Group 31">
            <a:extLst>
              <a:ext uri="{FF2B5EF4-FFF2-40B4-BE49-F238E27FC236}">
                <a16:creationId xmlns:a16="http://schemas.microsoft.com/office/drawing/2014/main" id="{4953CC87-7C41-4779-ADB9-81249959EA1E}"/>
              </a:ext>
            </a:extLst>
          </p:cNvPr>
          <p:cNvGrpSpPr/>
          <p:nvPr userDrawn="1"/>
        </p:nvGrpSpPr>
        <p:grpSpPr>
          <a:xfrm>
            <a:off x="7068204" y="758472"/>
            <a:ext cx="1972562" cy="5329837"/>
            <a:chOff x="7068204" y="758472"/>
            <a:chExt cx="1972562" cy="5329837"/>
          </a:xfrm>
        </p:grpSpPr>
        <p:pic>
          <p:nvPicPr>
            <p:cNvPr id="33" name="Picture 32" descr="A close up of a brick building&#10;&#10;Description generated with high confidence">
              <a:extLst>
                <a:ext uri="{FF2B5EF4-FFF2-40B4-BE49-F238E27FC236}">
                  <a16:creationId xmlns:a16="http://schemas.microsoft.com/office/drawing/2014/main" id="{4E0A550D-EF83-45B5-8B19-AB33AB8F58BD}"/>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6722"/>
            <a:stretch/>
          </p:blipFill>
          <p:spPr>
            <a:xfrm>
              <a:off x="7086677" y="3478256"/>
              <a:ext cx="1954089" cy="1402393"/>
            </a:xfrm>
            <a:prstGeom prst="rect">
              <a:avLst/>
            </a:prstGeom>
          </p:spPr>
        </p:pic>
        <p:pic>
          <p:nvPicPr>
            <p:cNvPr id="34" name="Picture 33" descr="A picture containing building, ground, outdoor, sitting&#10;&#10;Description generated with very high confidence">
              <a:extLst>
                <a:ext uri="{FF2B5EF4-FFF2-40B4-BE49-F238E27FC236}">
                  <a16:creationId xmlns:a16="http://schemas.microsoft.com/office/drawing/2014/main" id="{C2AA56FA-FCA6-417C-A021-0FB3AC916A11}"/>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7075707" y="758472"/>
              <a:ext cx="1947967" cy="1460975"/>
            </a:xfrm>
            <a:prstGeom prst="rect">
              <a:avLst/>
            </a:prstGeom>
          </p:spPr>
        </p:pic>
        <p:pic>
          <p:nvPicPr>
            <p:cNvPr id="35" name="Picture 34" descr="A picture containing indoor, wall&#10;&#10;Description generated with very high confidence">
              <a:extLst>
                <a:ext uri="{FF2B5EF4-FFF2-40B4-BE49-F238E27FC236}">
                  <a16:creationId xmlns:a16="http://schemas.microsoft.com/office/drawing/2014/main" id="{8373C1D8-65B6-4A4C-9CEC-362C19EDFAA3}"/>
                </a:ext>
              </a:extLst>
            </p:cNvPr>
            <p:cNvPicPr>
              <a:picLocks noChangeAspect="1"/>
            </p:cNvPicPr>
            <p:nvPr userDrawn="1"/>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b="12451"/>
            <a:stretch/>
          </p:blipFill>
          <p:spPr>
            <a:xfrm>
              <a:off x="7068204" y="2218418"/>
              <a:ext cx="1962971" cy="1261362"/>
            </a:xfrm>
            <a:prstGeom prst="rect">
              <a:avLst/>
            </a:prstGeom>
          </p:spPr>
        </p:pic>
        <p:pic>
          <p:nvPicPr>
            <p:cNvPr id="36" name="Picture 35" descr="A group of people in a forest&#10;&#10;Description generated with high confidence">
              <a:extLst>
                <a:ext uri="{FF2B5EF4-FFF2-40B4-BE49-F238E27FC236}">
                  <a16:creationId xmlns:a16="http://schemas.microsoft.com/office/drawing/2014/main" id="{BD65F927-2FC0-49BF-A173-02210C300BF8}"/>
                </a:ext>
              </a:extLst>
            </p:cNvPr>
            <p:cNvPicPr>
              <a:picLocks noChangeAspect="1"/>
            </p:cNvPicPr>
            <p:nvPr userDrawn="1"/>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5569" r="13674"/>
            <a:stretch/>
          </p:blipFill>
          <p:spPr>
            <a:xfrm>
              <a:off x="7093135" y="4742637"/>
              <a:ext cx="1947631" cy="1345672"/>
            </a:xfrm>
            <a:prstGeom prst="rect">
              <a:avLst/>
            </a:prstGeom>
          </p:spPr>
        </p:pic>
      </p:grpSp>
    </p:spTree>
    <p:extLst>
      <p:ext uri="{BB962C8B-B14F-4D97-AF65-F5344CB8AC3E}">
        <p14:creationId xmlns:p14="http://schemas.microsoft.com/office/powerpoint/2010/main" val="82333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97016EA-C477-4A19-A0B5-A2560A5EB5AB}"/>
              </a:ext>
            </a:extLst>
          </p:cNvPr>
          <p:cNvSpPr/>
          <p:nvPr userDrawn="1"/>
        </p:nvSpPr>
        <p:spPr>
          <a:xfrm>
            <a:off x="-5337" y="1065865"/>
            <a:ext cx="9143999" cy="503940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4961177-59E2-4B1B-AC3B-BFAAE45623B5}"/>
              </a:ext>
            </a:extLst>
          </p:cNvPr>
          <p:cNvSpPr/>
          <p:nvPr userDrawn="1"/>
        </p:nvSpPr>
        <p:spPr>
          <a:xfrm>
            <a:off x="-5336" y="0"/>
            <a:ext cx="9143999" cy="11607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02386" y="1298448"/>
            <a:ext cx="7343394" cy="3255264"/>
          </a:xfrm>
        </p:spPr>
        <p:txBody>
          <a:bodyPr anchor="b">
            <a:normAutofit/>
          </a:bodyPr>
          <a:lstStyle>
            <a:lvl1pPr algn="ctr">
              <a:defRPr sz="5400" spc="-100" baseline="0">
                <a:solidFill>
                  <a:schemeClr val="bg1"/>
                </a:solidFill>
              </a:defRPr>
            </a:lvl1pPr>
          </a:lstStyle>
          <a:p>
            <a:endParaRPr lang="en-US" dirty="0"/>
          </a:p>
        </p:txBody>
      </p:sp>
      <p:sp>
        <p:nvSpPr>
          <p:cNvPr id="3" name="Subtitle 2"/>
          <p:cNvSpPr>
            <a:spLocks noGrp="1"/>
          </p:cNvSpPr>
          <p:nvPr>
            <p:ph type="subTitle" idx="1"/>
          </p:nvPr>
        </p:nvSpPr>
        <p:spPr>
          <a:xfrm>
            <a:off x="825011" y="4670246"/>
            <a:ext cx="7343394" cy="914400"/>
          </a:xfrm>
        </p:spPr>
        <p:txBody>
          <a:bodyPr anchor="t">
            <a:normAutofit/>
          </a:bodyPr>
          <a:lstStyle>
            <a:lvl1pPr marL="0" indent="0" algn="ctr">
              <a:buNone/>
              <a:defRPr sz="2000" b="1" cap="none" spc="0" baseline="0">
                <a:solidFill>
                  <a:schemeClr val="bg1"/>
                </a:solidFill>
                <a:effectLst>
                  <a:innerShdw blurRad="114300">
                    <a:prstClr val="black"/>
                  </a:innerShdw>
                </a:effectLst>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a:p>
        </p:txBody>
      </p:sp>
      <p:sp>
        <p:nvSpPr>
          <p:cNvPr id="19" name="Rectangle 18"/>
          <p:cNvSpPr/>
          <p:nvPr userDrawn="1"/>
        </p:nvSpPr>
        <p:spPr>
          <a:xfrm>
            <a:off x="2286" y="4577150"/>
            <a:ext cx="9144000" cy="7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endParaRPr lang="en-US" sz="800" kern="1200" dirty="0">
              <a:solidFill>
                <a:srgbClr val="FFC000"/>
              </a:solidFill>
              <a:effectLst/>
              <a:latin typeface="+mj-lt"/>
              <a:ea typeface="+mn-ea"/>
              <a:cs typeface="+mn-cs"/>
            </a:endParaRPr>
          </a:p>
        </p:txBody>
      </p:sp>
      <p:pic>
        <p:nvPicPr>
          <p:cNvPr id="21" name="Picture 20">
            <a:extLst>
              <a:ext uri="{FF2B5EF4-FFF2-40B4-BE49-F238E27FC236}">
                <a16:creationId xmlns:a16="http://schemas.microsoft.com/office/drawing/2014/main" id="{A818268A-0815-49A6-9920-F2469E9894B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6" y="6518302"/>
            <a:ext cx="9052560" cy="53975"/>
          </a:xfrm>
          <a:prstGeom prst="rect">
            <a:avLst/>
          </a:prstGeom>
          <a:noFill/>
        </p:spPr>
      </p:pic>
      <p:pic>
        <p:nvPicPr>
          <p:cNvPr id="22" name="Picture 21">
            <a:extLst>
              <a:ext uri="{FF2B5EF4-FFF2-40B4-BE49-F238E27FC236}">
                <a16:creationId xmlns:a16="http://schemas.microsoft.com/office/drawing/2014/main" id="{F2959460-A35F-4AEC-ABE5-816B81293720}"/>
              </a:ext>
            </a:extLst>
          </p:cNvPr>
          <p:cNvPicPr/>
          <p:nvPr userDrawn="1"/>
        </p:nvPicPr>
        <p:blipFill rotWithShape="1">
          <a:blip r:embed="rId3" cstate="print">
            <a:extLst>
              <a:ext uri="{28A0092B-C50C-407E-A947-70E740481C1C}">
                <a14:useLocalDpi xmlns:a14="http://schemas.microsoft.com/office/drawing/2010/main" val="0"/>
              </a:ext>
            </a:extLst>
          </a:blip>
          <a:srcRect t="2841" b="13318"/>
          <a:stretch/>
        </p:blipFill>
        <p:spPr bwMode="auto">
          <a:xfrm rot="10800000">
            <a:off x="8334006" y="6242948"/>
            <a:ext cx="807722" cy="610167"/>
          </a:xfrm>
          <a:prstGeom prst="rect">
            <a:avLst/>
          </a:prstGeom>
          <a:noFill/>
          <a:ln>
            <a:noFill/>
          </a:ln>
          <a:extLst>
            <a:ext uri="{53640926-AAD7-44D8-BBD7-CCE9431645EC}">
              <a14:shadowObscured xmlns:a14="http://schemas.microsoft.com/office/drawing/2010/main"/>
            </a:ext>
          </a:extLst>
        </p:spPr>
      </p:pic>
      <p:grpSp>
        <p:nvGrpSpPr>
          <p:cNvPr id="23" name="Group 22">
            <a:extLst>
              <a:ext uri="{FF2B5EF4-FFF2-40B4-BE49-F238E27FC236}">
                <a16:creationId xmlns:a16="http://schemas.microsoft.com/office/drawing/2014/main" id="{A2AF94AA-ED23-4F49-88FF-750B456E333B}"/>
              </a:ext>
            </a:extLst>
          </p:cNvPr>
          <p:cNvGrpSpPr/>
          <p:nvPr userDrawn="1"/>
        </p:nvGrpSpPr>
        <p:grpSpPr>
          <a:xfrm>
            <a:off x="139937" y="49065"/>
            <a:ext cx="8870187" cy="1032899"/>
            <a:chOff x="1477401" y="33064"/>
            <a:chExt cx="7427360" cy="1032899"/>
          </a:xfrm>
        </p:grpSpPr>
        <p:pic>
          <p:nvPicPr>
            <p:cNvPr id="24" name="Picture 23" descr="A close up of a brick building&#10;&#10;Description generated with high confidence">
              <a:extLst>
                <a:ext uri="{FF2B5EF4-FFF2-40B4-BE49-F238E27FC236}">
                  <a16:creationId xmlns:a16="http://schemas.microsoft.com/office/drawing/2014/main" id="{94544C2A-E0DD-4225-8139-88242628D521}"/>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722" r="3427"/>
            <a:stretch/>
          </p:blipFill>
          <p:spPr>
            <a:xfrm>
              <a:off x="6019383" y="33064"/>
              <a:ext cx="1368292" cy="1024128"/>
            </a:xfrm>
            <a:prstGeom prst="rect">
              <a:avLst/>
            </a:prstGeom>
          </p:spPr>
        </p:pic>
        <p:pic>
          <p:nvPicPr>
            <p:cNvPr id="25" name="Picture 24" descr="A picture containing building, ground, outdoor, sitting&#10;&#10;Description generated with very high confidence">
              <a:extLst>
                <a:ext uri="{FF2B5EF4-FFF2-40B4-BE49-F238E27FC236}">
                  <a16:creationId xmlns:a16="http://schemas.microsoft.com/office/drawing/2014/main" id="{29BCC3C9-3348-416D-8512-247869CC5090}"/>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477401" y="36088"/>
              <a:ext cx="1370951" cy="1028213"/>
            </a:xfrm>
            <a:prstGeom prst="rect">
              <a:avLst/>
            </a:prstGeom>
          </p:spPr>
        </p:pic>
        <p:pic>
          <p:nvPicPr>
            <p:cNvPr id="26" name="Picture 25" descr="A picture containing indoor, wall&#10;&#10;Description generated with very high confidence">
              <a:extLst>
                <a:ext uri="{FF2B5EF4-FFF2-40B4-BE49-F238E27FC236}">
                  <a16:creationId xmlns:a16="http://schemas.microsoft.com/office/drawing/2014/main" id="{7DEBDCB2-F92C-4219-9C75-9FB61468B608}"/>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r="13981" b="12451"/>
            <a:stretch/>
          </p:blipFill>
          <p:spPr>
            <a:xfrm>
              <a:off x="2986461" y="33064"/>
              <a:ext cx="1370952" cy="1024128"/>
            </a:xfrm>
            <a:prstGeom prst="rect">
              <a:avLst/>
            </a:prstGeom>
          </p:spPr>
        </p:pic>
        <p:pic>
          <p:nvPicPr>
            <p:cNvPr id="27" name="Picture 26" descr="A group of people in a forest&#10;&#10;Description generated with high confidence">
              <a:extLst>
                <a:ext uri="{FF2B5EF4-FFF2-40B4-BE49-F238E27FC236}">
                  <a16:creationId xmlns:a16="http://schemas.microsoft.com/office/drawing/2014/main" id="{5B878D4B-AAE0-4D22-B728-A879F690A767}"/>
                </a:ext>
              </a:extLst>
            </p:cNvPr>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5569" r="13674"/>
            <a:stretch/>
          </p:blipFill>
          <p:spPr>
            <a:xfrm>
              <a:off x="7536468" y="41835"/>
              <a:ext cx="1368293" cy="1024128"/>
            </a:xfrm>
            <a:prstGeom prst="rect">
              <a:avLst/>
            </a:prstGeom>
          </p:spPr>
        </p:pic>
      </p:grpSp>
      <p:pic>
        <p:nvPicPr>
          <p:cNvPr id="28" name="Picture 27" descr="A close up of a street sign in front of a building&#10;&#10;Description generated with very high confidence">
            <a:extLst>
              <a:ext uri="{FF2B5EF4-FFF2-40B4-BE49-F238E27FC236}">
                <a16:creationId xmlns:a16="http://schemas.microsoft.com/office/drawing/2014/main" id="{1312AB1A-EA8C-4EB4-8BA8-0F1A66176E7C}"/>
              </a:ext>
            </a:extLst>
          </p:cNvPr>
          <p:cNvPicPr>
            <a:picLocks noChangeAspect="1"/>
          </p:cNvPicPr>
          <p:nvPr userDrawn="1"/>
        </p:nvPicPr>
        <p:blipFill rotWithShape="1">
          <a:blip r:embed="rId12" cstate="print">
            <a:grayscl/>
            <a:extLst>
              <a:ext uri="{28A0092B-C50C-407E-A947-70E740481C1C}">
                <a14:useLocalDpi xmlns:a14="http://schemas.microsoft.com/office/drawing/2010/main" val="0"/>
              </a:ext>
            </a:extLst>
          </a:blip>
          <a:srcRect t="16240" b="1"/>
          <a:stretch/>
        </p:blipFill>
        <p:spPr>
          <a:xfrm>
            <a:off x="3760195" y="66944"/>
            <a:ext cx="1636776" cy="1028213"/>
          </a:xfrm>
          <a:prstGeom prst="rect">
            <a:avLst/>
          </a:prstGeom>
        </p:spPr>
      </p:pic>
      <p:pic>
        <p:nvPicPr>
          <p:cNvPr id="29" name="Picture 28">
            <a:extLst>
              <a:ext uri="{FF2B5EF4-FFF2-40B4-BE49-F238E27FC236}">
                <a16:creationId xmlns:a16="http://schemas.microsoft.com/office/drawing/2014/main" id="{5E6DE741-8CC0-430A-AAAF-8C89316FF3D9}"/>
              </a:ext>
            </a:extLst>
          </p:cNvPr>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053394" y="1352716"/>
            <a:ext cx="1041783" cy="941243"/>
          </a:xfrm>
          <a:prstGeom prst="ellipse">
            <a:avLst/>
          </a:prstGeom>
          <a:noFill/>
          <a:ln>
            <a:noFill/>
          </a:ln>
        </p:spPr>
      </p:pic>
    </p:spTree>
    <p:extLst>
      <p:ext uri="{BB962C8B-B14F-4D97-AF65-F5344CB8AC3E}">
        <p14:creationId xmlns:p14="http://schemas.microsoft.com/office/powerpoint/2010/main" val="401951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a:xfrm>
            <a:off x="457202" y="1764632"/>
            <a:ext cx="8180802" cy="4282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5" name="Footer Placeholder 4"/>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6377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786063"/>
            <a:ext cx="9144000" cy="521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rgbClr val="1F4E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Picture Placeholder 7"/>
          <p:cNvSpPr>
            <a:spLocks noGrp="1"/>
          </p:cNvSpPr>
          <p:nvPr>
            <p:ph type="pic" sz="quarter" idx="13"/>
          </p:nvPr>
        </p:nvSpPr>
        <p:spPr>
          <a:xfrm>
            <a:off x="425450" y="1219200"/>
            <a:ext cx="2357438" cy="4451350"/>
          </a:xfrm>
        </p:spPr>
        <p:txBody>
          <a:bodyPr/>
          <a:lstStyle>
            <a:lvl1pPr marL="0" indent="0">
              <a:buNone/>
              <a:defRPr/>
            </a:lvl1pPr>
          </a:lstStyle>
          <a:p>
            <a:endParaRPr lang="en-US" dirty="0"/>
          </a:p>
        </p:txBody>
      </p:sp>
    </p:spTree>
    <p:extLst>
      <p:ext uri="{BB962C8B-B14F-4D97-AF65-F5344CB8AC3E}">
        <p14:creationId xmlns:p14="http://schemas.microsoft.com/office/powerpoint/2010/main" val="81171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9" name="Footer Placeholder 8"/>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30619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11" name="Footer Placeholder 10"/>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156251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7" name="Footer Placeholder 6"/>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347444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6849" y="6460624"/>
            <a:ext cx="2057400" cy="365125"/>
          </a:xfrm>
          <a:prstGeom prst="rect">
            <a:avLst/>
          </a:prstGeom>
        </p:spPr>
        <p:txBody>
          <a:bodyPr/>
          <a:lstStyle/>
          <a:p>
            <a:fld id="{5E877BD2-F1CB-4201-A0AA-21669A07C131}" type="datetimeFigureOut">
              <a:rPr lang="en-US" smtClean="0"/>
              <a:t>4/15/2019</a:t>
            </a:fld>
            <a:endParaRPr lang="en-US" dirty="0"/>
          </a:p>
        </p:txBody>
      </p:sp>
      <p:sp>
        <p:nvSpPr>
          <p:cNvPr id="6" name="Footer Placeholder 5"/>
          <p:cNvSpPr>
            <a:spLocks noGrp="1"/>
          </p:cNvSpPr>
          <p:nvPr>
            <p:ph type="ftr" sz="quarter" idx="11"/>
          </p:nvPr>
        </p:nvSpPr>
        <p:spPr>
          <a:xfrm>
            <a:off x="2901951" y="6460624"/>
            <a:ext cx="4433638"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518402" y="6460624"/>
            <a:ext cx="1148195" cy="365125"/>
          </a:xfrm>
          <a:prstGeom prst="rect">
            <a:avLst/>
          </a:prstGeom>
        </p:spPr>
        <p:txBody>
          <a:bodyPr/>
          <a:lstStyle/>
          <a:p>
            <a:fld id="{DBD9994F-8935-4B6E-BD3A-82FD1C19C8D2}" type="slidenum">
              <a:rPr lang="en-US" smtClean="0"/>
              <a:t>‹#›</a:t>
            </a:fld>
            <a:endParaRPr lang="en-US" dirty="0"/>
          </a:p>
        </p:txBody>
      </p:sp>
    </p:spTree>
    <p:extLst>
      <p:ext uri="{BB962C8B-B14F-4D97-AF65-F5344CB8AC3E}">
        <p14:creationId xmlns:p14="http://schemas.microsoft.com/office/powerpoint/2010/main" val="41929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811187"/>
            <a:ext cx="8180802" cy="8411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2" y="1764631"/>
            <a:ext cx="8180802" cy="4591719"/>
          </a:xfrm>
          <a:prstGeom prst="rect">
            <a:avLst/>
          </a:prstGeom>
        </p:spPr>
        <p:txBody>
          <a:bodyPr vert="horz" lIns="91440" tIns="18288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FB334C3E-C445-4CA3-9F24-C6023D6B08E3}"/>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7212" y="408242"/>
            <a:ext cx="9052560" cy="53975"/>
          </a:xfrm>
          <a:prstGeom prst="rect">
            <a:avLst/>
          </a:prstGeom>
          <a:noFill/>
        </p:spPr>
      </p:pic>
      <p:pic>
        <p:nvPicPr>
          <p:cNvPr id="15" name="Picture 14">
            <a:extLst>
              <a:ext uri="{FF2B5EF4-FFF2-40B4-BE49-F238E27FC236}">
                <a16:creationId xmlns:a16="http://schemas.microsoft.com/office/drawing/2014/main" id="{35ECF681-D6D6-4FB5-89ED-23305328F069}"/>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580007" y="-11664"/>
            <a:ext cx="563880" cy="635263"/>
          </a:xfrm>
          <a:prstGeom prst="rect">
            <a:avLst/>
          </a:prstGeom>
          <a:noFill/>
        </p:spPr>
      </p:pic>
      <p:pic>
        <p:nvPicPr>
          <p:cNvPr id="16" name="Picture 15">
            <a:extLst>
              <a:ext uri="{FF2B5EF4-FFF2-40B4-BE49-F238E27FC236}">
                <a16:creationId xmlns:a16="http://schemas.microsoft.com/office/drawing/2014/main" id="{414675EB-B67B-42FE-A236-A3C5566C3B17}"/>
              </a:ext>
            </a:extLst>
          </p:cNvPr>
          <p:cNvPicPr/>
          <p:nvPr userDrawn="1"/>
        </p:nvPicPr>
        <p:blipFill rotWithShape="1">
          <a:blip r:embed="rId17" cstate="print">
            <a:extLst>
              <a:ext uri="{28A0092B-C50C-407E-A947-70E740481C1C}">
                <a14:useLocalDpi xmlns:a14="http://schemas.microsoft.com/office/drawing/2010/main" val="0"/>
              </a:ext>
            </a:extLst>
          </a:blip>
          <a:srcRect t="2841" b="13318"/>
          <a:stretch/>
        </p:blipFill>
        <p:spPr bwMode="auto">
          <a:xfrm>
            <a:off x="-5336" y="-1"/>
            <a:ext cx="807722" cy="61016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45DAABC8-F299-4726-8A5E-A4F41FF7AB91}"/>
              </a:ext>
            </a:extLst>
          </p:cNvPr>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90422" y="137321"/>
            <a:ext cx="459989" cy="453074"/>
          </a:xfrm>
          <a:prstGeom prst="ellipse">
            <a:avLst/>
          </a:prstGeom>
          <a:noFill/>
          <a:ln>
            <a:noFill/>
          </a:ln>
        </p:spPr>
      </p:pic>
      <p:pic>
        <p:nvPicPr>
          <p:cNvPr id="18" name="Picture 17">
            <a:extLst>
              <a:ext uri="{FF2B5EF4-FFF2-40B4-BE49-F238E27FC236}">
                <a16:creationId xmlns:a16="http://schemas.microsoft.com/office/drawing/2014/main" id="{DB262E27-5F35-4A10-921A-0C642C1ED588}"/>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36" y="6501210"/>
            <a:ext cx="9052560" cy="53975"/>
          </a:xfrm>
          <a:prstGeom prst="rect">
            <a:avLst/>
          </a:prstGeom>
          <a:noFill/>
        </p:spPr>
      </p:pic>
      <p:pic>
        <p:nvPicPr>
          <p:cNvPr id="19" name="Picture 18">
            <a:extLst>
              <a:ext uri="{FF2B5EF4-FFF2-40B4-BE49-F238E27FC236}">
                <a16:creationId xmlns:a16="http://schemas.microsoft.com/office/drawing/2014/main" id="{9AEBCE09-29BD-45C9-9D57-0461CFBB4C03}"/>
              </a:ext>
            </a:extLst>
          </p:cNvPr>
          <p:cNvPicPr/>
          <p:nvPr userDrawn="1"/>
        </p:nvPicPr>
        <p:blipFill rotWithShape="1">
          <a:blip r:embed="rId17" cstate="print">
            <a:extLst>
              <a:ext uri="{28A0092B-C50C-407E-A947-70E740481C1C}">
                <a14:useLocalDpi xmlns:a14="http://schemas.microsoft.com/office/drawing/2010/main" val="0"/>
              </a:ext>
            </a:extLst>
          </a:blip>
          <a:srcRect t="2841" b="13318"/>
          <a:stretch/>
        </p:blipFill>
        <p:spPr bwMode="auto">
          <a:xfrm rot="10800000">
            <a:off x="8334006" y="6225856"/>
            <a:ext cx="807722" cy="6101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869025"/>
      </p:ext>
    </p:extLst>
  </p:cSld>
  <p:clrMap bg1="lt1" tx1="dk1" bg2="lt2" tx2="dk2" accent1="accent1" accent2="accent2" accent3="accent3" accent4="accent4" accent5="accent5" accent6="accent6" hlink="hlink" folHlink="folHlink"/>
  <p:sldLayoutIdLst>
    <p:sldLayoutId id="2147483722" r:id="rId1"/>
    <p:sldLayoutId id="2147483733" r:id="rId2"/>
    <p:sldLayoutId id="2147483734"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914400" rtl="0" eaLnBrk="1" latinLnBrk="0" hangingPunct="1">
        <a:lnSpc>
          <a:spcPct val="90000"/>
        </a:lnSpc>
        <a:spcBef>
          <a:spcPct val="0"/>
        </a:spcBef>
        <a:buNone/>
        <a:defRPr sz="3200" b="1" kern="1200" spc="-6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200"/>
        </a:spcBef>
        <a:buClr>
          <a:schemeClr val="accent6">
            <a:lumMod val="50000"/>
          </a:schemeClr>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2">
            <a:lumMod val="75000"/>
          </a:schemeClr>
        </a:buClr>
        <a:buFont typeface="Symbol" panose="05050102010706020507" pitchFamily="18" charset="2"/>
        <a:buChar char=""/>
        <a:defRPr sz="20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6">
            <a:lumMod val="75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C8EA68-9C86-4D2C-BD49-0C6E7B996034}"/>
              </a:ext>
            </a:extLst>
          </p:cNvPr>
          <p:cNvSpPr>
            <a:spLocks noGrp="1"/>
          </p:cNvSpPr>
          <p:nvPr>
            <p:ph type="ctrTitle"/>
          </p:nvPr>
        </p:nvSpPr>
        <p:spPr>
          <a:xfrm>
            <a:off x="878588" y="1298448"/>
            <a:ext cx="7343394" cy="3255264"/>
          </a:xfrm>
        </p:spPr>
        <p:txBody>
          <a:bodyPr>
            <a:normAutofit/>
          </a:bodyPr>
          <a:lstStyle/>
          <a:p>
            <a:r>
              <a:rPr lang="en-US" sz="4000" dirty="0"/>
              <a:t>Continuity of Operations</a:t>
            </a:r>
            <a:br>
              <a:rPr lang="en-US" sz="4000" dirty="0"/>
            </a:br>
            <a:r>
              <a:rPr lang="en-US" sz="4000" dirty="0"/>
              <a:t>Exercise</a:t>
            </a:r>
            <a:br>
              <a:rPr lang="en-US" sz="4000" dirty="0"/>
            </a:br>
            <a:br>
              <a:rPr lang="en-US" sz="4000" dirty="0"/>
            </a:br>
            <a:r>
              <a:rPr lang="en-US" sz="3200" dirty="0">
                <a:solidFill>
                  <a:schemeClr val="tx1"/>
                </a:solidFill>
                <a:highlight>
                  <a:srgbClr val="FFFF00"/>
                </a:highlight>
              </a:rPr>
              <a:t>[Insert State Organization]</a:t>
            </a:r>
          </a:p>
        </p:txBody>
      </p:sp>
      <p:sp>
        <p:nvSpPr>
          <p:cNvPr id="3" name="Subtitle 2">
            <a:extLst>
              <a:ext uri="{FF2B5EF4-FFF2-40B4-BE49-F238E27FC236}">
                <a16:creationId xmlns:a16="http://schemas.microsoft.com/office/drawing/2014/main" id="{9950F6CE-FE0B-4353-B215-21EA60016686}"/>
              </a:ext>
            </a:extLst>
          </p:cNvPr>
          <p:cNvSpPr>
            <a:spLocks noGrp="1"/>
          </p:cNvSpPr>
          <p:nvPr>
            <p:ph type="subTitle" idx="1"/>
          </p:nvPr>
        </p:nvSpPr>
        <p:spPr/>
        <p:txBody>
          <a:bodyPr/>
          <a:lstStyle/>
          <a:p>
            <a:r>
              <a:rPr lang="en-US" dirty="0">
                <a:solidFill>
                  <a:schemeClr val="tx1"/>
                </a:solidFill>
                <a:highlight>
                  <a:srgbClr val="FFFF00"/>
                </a:highlight>
              </a:rPr>
              <a:t>[Insert Exercise Date]</a:t>
            </a:r>
          </a:p>
        </p:txBody>
      </p:sp>
    </p:spTree>
    <p:extLst>
      <p:ext uri="{BB962C8B-B14F-4D97-AF65-F5344CB8AC3E}">
        <p14:creationId xmlns:p14="http://schemas.microsoft.com/office/powerpoint/2010/main" val="12412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Exercise Scenario</a:t>
            </a:r>
          </a:p>
        </p:txBody>
      </p:sp>
      <p:sp>
        <p:nvSpPr>
          <p:cNvPr id="12" name="Subtitle 11">
            <a:extLst>
              <a:ext uri="{FF2B5EF4-FFF2-40B4-BE49-F238E27FC236}">
                <a16:creationId xmlns:a16="http://schemas.microsoft.com/office/drawing/2014/main" id="{CF9009F4-0E11-47AE-AF8B-462EBA8D50CE}"/>
              </a:ext>
            </a:extLst>
          </p:cNvPr>
          <p:cNvSpPr>
            <a:spLocks noGrp="1"/>
          </p:cNvSpPr>
          <p:nvPr>
            <p:ph type="subTitle" idx="1"/>
          </p:nvPr>
        </p:nvSpPr>
        <p:spPr/>
        <p:txBody>
          <a:bodyPr/>
          <a:lstStyle/>
          <a:p>
            <a:endParaRPr lang="en-US" dirty="0"/>
          </a:p>
        </p:txBody>
      </p:sp>
      <p:sp>
        <p:nvSpPr>
          <p:cNvPr id="6" name="TextBox 5">
            <a:extLst>
              <a:ext uri="{FF2B5EF4-FFF2-40B4-BE49-F238E27FC236}">
                <a16:creationId xmlns:a16="http://schemas.microsoft.com/office/drawing/2014/main" id="{458D7B76-FD24-4247-95C9-ADBD7C551E59}"/>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70693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Mold Scenario</a:t>
            </a:r>
          </a:p>
        </p:txBody>
      </p:sp>
      <p:sp>
        <p:nvSpPr>
          <p:cNvPr id="5" name="Content Placeholder 4"/>
          <p:cNvSpPr>
            <a:spLocks noGrp="1"/>
          </p:cNvSpPr>
          <p:nvPr>
            <p:ph idx="1"/>
          </p:nvPr>
        </p:nvSpPr>
        <p:spPr>
          <a:xfrm>
            <a:off x="457201" y="1966948"/>
            <a:ext cx="8180802" cy="4427106"/>
          </a:xfrm>
        </p:spPr>
        <p:txBody>
          <a:bodyPr>
            <a:normAutofit fontScale="92500" lnSpcReduction="20000"/>
          </a:bodyPr>
          <a:lstStyle/>
          <a:p>
            <a:pPr>
              <a:buClr>
                <a:srgbClr val="1F4E79"/>
              </a:buClr>
            </a:pPr>
            <a:r>
              <a:rPr lang="en-US" sz="2600" dirty="0"/>
              <a:t>For the past few weeks, an increasing number of employees have become ill with respiratory symptoms, including severe asthma, stuffy nose, wheezing, and red and itchy eyes. </a:t>
            </a:r>
          </a:p>
          <a:p>
            <a:pPr>
              <a:buClr>
                <a:srgbClr val="1F4E79"/>
              </a:buClr>
            </a:pPr>
            <a:r>
              <a:rPr lang="en-US" sz="2600" dirty="0"/>
              <a:t>Earlier today, while environmental clean-up crews were conducting an inspection, they discovered evidence of black mold.</a:t>
            </a:r>
          </a:p>
          <a:p>
            <a:pPr>
              <a:buClr>
                <a:srgbClr val="1F4E79"/>
              </a:buClr>
            </a:pPr>
            <a:r>
              <a:rPr lang="en-US" sz="2600" dirty="0"/>
              <a:t>Upon further inspection, extensive mold was observed throughout the length of the building’s HVAC system, on furniture, and within the wall insulation. </a:t>
            </a:r>
          </a:p>
          <a:p>
            <a:pPr>
              <a:buClr>
                <a:srgbClr val="1F4E79"/>
              </a:buClr>
            </a:pPr>
            <a:r>
              <a:rPr lang="en-US" sz="2600" dirty="0"/>
              <a:t>At </a:t>
            </a:r>
            <a:r>
              <a:rPr lang="en-US" sz="2600" dirty="0">
                <a:highlight>
                  <a:srgbClr val="FFFF00"/>
                </a:highlight>
              </a:rPr>
              <a:t>[insert time of day or evening], </a:t>
            </a:r>
            <a:r>
              <a:rPr lang="en-US" sz="2600" dirty="0"/>
              <a:t>leadership was notified that due to the extent of the mold and the health hazard it presents, the building must be vacated.</a:t>
            </a:r>
          </a:p>
          <a:p>
            <a:pPr>
              <a:buClr>
                <a:srgbClr val="1F4E79"/>
              </a:buClr>
            </a:pPr>
            <a:r>
              <a:rPr lang="en-US" sz="2600" dirty="0"/>
              <a:t>Personnel must prepare to activate their COOP Plan.</a:t>
            </a:r>
          </a:p>
          <a:p>
            <a:endParaRPr lang="en-US" dirty="0"/>
          </a:p>
        </p:txBody>
      </p:sp>
      <p:sp>
        <p:nvSpPr>
          <p:cNvPr id="6" name="TextBox 5">
            <a:extLst>
              <a:ext uri="{FF2B5EF4-FFF2-40B4-BE49-F238E27FC236}">
                <a16:creationId xmlns:a16="http://schemas.microsoft.com/office/drawing/2014/main" id="{6E237D5D-ECFF-4D30-8780-F5C24B166F94}"/>
              </a:ext>
            </a:extLst>
          </p:cNvPr>
          <p:cNvSpPr txBox="1"/>
          <p:nvPr/>
        </p:nvSpPr>
        <p:spPr>
          <a:xfrm>
            <a:off x="457202" y="1426078"/>
            <a:ext cx="6444341" cy="584775"/>
          </a:xfrm>
          <a:prstGeom prst="rect">
            <a:avLst/>
          </a:prstGeom>
          <a:noFill/>
        </p:spPr>
        <p:txBody>
          <a:bodyPr wrap="squar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[Select scenario based on SitMan and delete other scenario slides. Incorporate additional images, if desired.]</a:t>
            </a:r>
          </a:p>
        </p:txBody>
      </p:sp>
      <p:pic>
        <p:nvPicPr>
          <p:cNvPr id="3" name="Picture 2" descr="A picture containing indoor, wall&#10;&#10;Description generated with very high confidence">
            <a:extLst>
              <a:ext uri="{FF2B5EF4-FFF2-40B4-BE49-F238E27FC236}">
                <a16:creationId xmlns:a16="http://schemas.microsoft.com/office/drawing/2014/main" id="{9C04A948-3265-4111-9655-6C59E49C4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745" y="496575"/>
            <a:ext cx="1736820" cy="13006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426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Earthquake Scenario</a:t>
            </a:r>
          </a:p>
        </p:txBody>
      </p:sp>
      <p:sp>
        <p:nvSpPr>
          <p:cNvPr id="5" name="Content Placeholder 4"/>
          <p:cNvSpPr>
            <a:spLocks noGrp="1"/>
          </p:cNvSpPr>
          <p:nvPr>
            <p:ph idx="1"/>
          </p:nvPr>
        </p:nvSpPr>
        <p:spPr/>
        <p:txBody>
          <a:bodyPr>
            <a:normAutofit/>
          </a:bodyPr>
          <a:lstStyle/>
          <a:p>
            <a:pPr>
              <a:buClr>
                <a:srgbClr val="1F4E79"/>
              </a:buClr>
            </a:pPr>
            <a:r>
              <a:rPr lang="en-US" sz="2400" dirty="0"/>
              <a:t>This morning at 11 a.m., employees experienced a sudden, strong shaking of the building that lasted for approximately 15 seconds. Recognizing an earthquake, employees took cover under desks and tables. </a:t>
            </a:r>
          </a:p>
          <a:p>
            <a:pPr>
              <a:buClr>
                <a:srgbClr val="1F4E79"/>
              </a:buClr>
            </a:pPr>
            <a:r>
              <a:rPr lang="en-US" sz="2400" dirty="0"/>
              <a:t>Books and equipment were thrown off shelves, some windows shattered, and </a:t>
            </a:r>
            <a:r>
              <a:rPr lang="en-US" sz="2400" dirty="0">
                <a:highlight>
                  <a:srgbClr val="FFFF00"/>
                </a:highlight>
              </a:rPr>
              <a:t>[insert number]</a:t>
            </a:r>
            <a:r>
              <a:rPr lang="en-US" sz="2400" dirty="0">
                <a:highlight>
                  <a:srgbClr val="FFFFFF"/>
                </a:highlight>
              </a:rPr>
              <a:t> </a:t>
            </a:r>
            <a:r>
              <a:rPr lang="en-US" sz="2400" dirty="0"/>
              <a:t>employees were injured. </a:t>
            </a:r>
          </a:p>
          <a:p>
            <a:pPr>
              <a:buClr>
                <a:srgbClr val="1F4E79"/>
              </a:buClr>
            </a:pPr>
            <a:r>
              <a:rPr lang="en-US" sz="2400" dirty="0"/>
              <a:t>Once the shaking stopped, employees observed large cracks in the building’s masonry. Due to the extent of the damage and the life safety hazard it presents, the building must be vacated.</a:t>
            </a:r>
          </a:p>
          <a:p>
            <a:pPr>
              <a:buClr>
                <a:srgbClr val="1F4E79"/>
              </a:buClr>
            </a:pPr>
            <a:r>
              <a:rPr lang="en-US" sz="2400" dirty="0"/>
              <a:t>Personnel must prepare to activate the COOP Plan.</a:t>
            </a:r>
          </a:p>
          <a:p>
            <a:endParaRPr lang="en-US" dirty="0"/>
          </a:p>
        </p:txBody>
      </p:sp>
      <p:pic>
        <p:nvPicPr>
          <p:cNvPr id="3" name="Picture 2" descr="A close up of a brick building&#10;&#10;Description generated with high confidence">
            <a:extLst>
              <a:ext uri="{FF2B5EF4-FFF2-40B4-BE49-F238E27FC236}">
                <a16:creationId xmlns:a16="http://schemas.microsoft.com/office/drawing/2014/main" id="{E9726900-BA8B-45E9-995D-9A08D10AC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055" y="510538"/>
            <a:ext cx="2271860" cy="13577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086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Winter Storm Scenario</a:t>
            </a:r>
          </a:p>
        </p:txBody>
      </p:sp>
      <p:sp>
        <p:nvSpPr>
          <p:cNvPr id="5" name="Content Placeholder 4"/>
          <p:cNvSpPr>
            <a:spLocks noGrp="1"/>
          </p:cNvSpPr>
          <p:nvPr>
            <p:ph idx="1"/>
          </p:nvPr>
        </p:nvSpPr>
        <p:spPr>
          <a:xfrm>
            <a:off x="457202" y="1583704"/>
            <a:ext cx="8180802" cy="5043340"/>
          </a:xfrm>
        </p:spPr>
        <p:txBody>
          <a:bodyPr>
            <a:normAutofit fontScale="77500" lnSpcReduction="20000"/>
          </a:bodyPr>
          <a:lstStyle/>
          <a:p>
            <a:pPr>
              <a:buClr>
                <a:srgbClr val="1F4E79"/>
              </a:buClr>
            </a:pPr>
            <a:r>
              <a:rPr lang="en-US" dirty="0"/>
              <a:t>Earlier this week, the National Weather Service (NWS) and local meteorologists predicted an incoming winter storm likely to deliver minimal to moderate snowfall. Forecasts indicate that the storm will not arrive until late this evening and will have little impact on commutes. Based on the forecast, employees of </a:t>
            </a:r>
            <a:r>
              <a:rPr lang="en-US" dirty="0">
                <a:highlight>
                  <a:srgbClr val="FFFF00"/>
                </a:highlight>
              </a:rPr>
              <a:t>[Insert State Organization Name]</a:t>
            </a:r>
            <a:r>
              <a:rPr lang="en-US" dirty="0">
                <a:highlight>
                  <a:srgbClr val="FFFFFF"/>
                </a:highlight>
              </a:rPr>
              <a:t> report </a:t>
            </a:r>
            <a:r>
              <a:rPr lang="en-US" dirty="0"/>
              <a:t>to work as usual.</a:t>
            </a:r>
          </a:p>
          <a:p>
            <a:pPr>
              <a:buClr>
                <a:srgbClr val="1F4E79"/>
              </a:buClr>
            </a:pPr>
            <a:r>
              <a:rPr lang="en-US" dirty="0"/>
              <a:t>Despite the forecast, heavy bands of snow, sleet, and freezing rain arrive at approximately 11 a.m. and begin to coat vehicles, trees, and power lines in snow and ice.</a:t>
            </a:r>
          </a:p>
          <a:p>
            <a:pPr>
              <a:buClr>
                <a:srgbClr val="1F4E79"/>
              </a:buClr>
            </a:pPr>
            <a:r>
              <a:rPr lang="en-US" dirty="0"/>
              <a:t>At 2 p.m., employees hear a loud crash, and the electricity goes out temporarily. The backup generator quickly restores basic lighting to the office. Moments later, it is reported that a large tree fell into the building. While no one was injured, the tree created a substantial hole in the roof and side wall and damaged office, file storage, and meeting space. </a:t>
            </a:r>
          </a:p>
          <a:p>
            <a:pPr>
              <a:buClr>
                <a:srgbClr val="1F4E79"/>
              </a:buClr>
            </a:pPr>
            <a:r>
              <a:rPr lang="en-US" dirty="0"/>
              <a:t>Due to the extent of the damage and the life safety hazard it presents, the building must be vacated. Personnel must prepare to activate their COOP Plan.</a:t>
            </a:r>
          </a:p>
        </p:txBody>
      </p:sp>
      <p:pic>
        <p:nvPicPr>
          <p:cNvPr id="3" name="Picture 2" descr="A group of people in a forest&#10;&#10;Description generated with high confidence">
            <a:extLst>
              <a:ext uri="{FF2B5EF4-FFF2-40B4-BE49-F238E27FC236}">
                <a16:creationId xmlns:a16="http://schemas.microsoft.com/office/drawing/2014/main" id="{7F02CD1B-E57E-4823-B214-DC82160E79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214" y="503698"/>
            <a:ext cx="2028924" cy="11420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928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1</a:t>
            </a:r>
          </a:p>
        </p:txBody>
      </p:sp>
      <p:sp>
        <p:nvSpPr>
          <p:cNvPr id="3" name="Text Placeholder 2"/>
          <p:cNvSpPr>
            <a:spLocks noGrp="1"/>
          </p:cNvSpPr>
          <p:nvPr>
            <p:ph type="subTitle" idx="1"/>
          </p:nvPr>
        </p:nvSpPr>
        <p:spPr/>
        <p:txBody>
          <a:bodyPr>
            <a:normAutofit fontScale="92500" lnSpcReduction="20000"/>
          </a:bodyPr>
          <a:lstStyle/>
          <a:p>
            <a:r>
              <a:rPr lang="en-US" sz="3200" dirty="0">
                <a:latin typeface="Segoe UI Semibold" panose="020B0702040204020203" pitchFamily="34" charset="0"/>
                <a:cs typeface="Segoe UI Semibold" panose="020B0702040204020203" pitchFamily="34" charset="0"/>
              </a:rPr>
              <a:t>COOP Plan Phase 2 – Activation and Notification</a:t>
            </a:r>
          </a:p>
        </p:txBody>
      </p:sp>
      <p:sp>
        <p:nvSpPr>
          <p:cNvPr id="6" name="TextBox 5">
            <a:extLst>
              <a:ext uri="{FF2B5EF4-FFF2-40B4-BE49-F238E27FC236}">
                <a16:creationId xmlns:a16="http://schemas.microsoft.com/office/drawing/2014/main" id="{220BC36D-18B8-49A8-B3B5-CD709B1E3862}"/>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166252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Issues</a:t>
            </a:r>
          </a:p>
        </p:txBody>
      </p:sp>
      <p:sp>
        <p:nvSpPr>
          <p:cNvPr id="5" name="Content Placeholder 4"/>
          <p:cNvSpPr>
            <a:spLocks noGrp="1"/>
          </p:cNvSpPr>
          <p:nvPr>
            <p:ph idx="1"/>
          </p:nvPr>
        </p:nvSpPr>
        <p:spPr/>
        <p:txBody>
          <a:bodyPr>
            <a:normAutofit/>
          </a:bodyPr>
          <a:lstStyle/>
          <a:p>
            <a:pPr lvl="0">
              <a:buClr>
                <a:srgbClr val="1F4E79"/>
              </a:buClr>
            </a:pPr>
            <a:r>
              <a:rPr lang="en-US" dirty="0"/>
              <a:t>Initial activation and notification of COOP procedures</a:t>
            </a:r>
          </a:p>
          <a:p>
            <a:pPr lvl="0">
              <a:buClr>
                <a:srgbClr val="1F4E79"/>
              </a:buClr>
            </a:pPr>
            <a:r>
              <a:rPr lang="en-US" dirty="0"/>
              <a:t>Incident management</a:t>
            </a:r>
          </a:p>
          <a:p>
            <a:pPr lvl="0">
              <a:buClr>
                <a:srgbClr val="1F4E79"/>
              </a:buClr>
            </a:pPr>
            <a:r>
              <a:rPr lang="en-US" dirty="0"/>
              <a:t>Critical customers/partners and vendors</a:t>
            </a:r>
          </a:p>
          <a:p>
            <a:pPr lvl="0">
              <a:buClr>
                <a:srgbClr val="1F4E79"/>
              </a:buClr>
            </a:pPr>
            <a:r>
              <a:rPr lang="en-US" dirty="0"/>
              <a:t>Identification of essential functions/critical business processes and their dependencies</a:t>
            </a:r>
          </a:p>
          <a:p>
            <a:pPr lvl="0">
              <a:buClr>
                <a:srgbClr val="1F4E79"/>
              </a:buClr>
            </a:pPr>
            <a:r>
              <a:rPr lang="en-US" dirty="0"/>
              <a:t>Resource requirements (vital records, equipment, software)</a:t>
            </a:r>
          </a:p>
          <a:p>
            <a:pPr lvl="1" algn="just">
              <a:buClr>
                <a:srgbClr val="1F4E79"/>
              </a:buClr>
              <a:buFont typeface="Wingdings" panose="05000000000000000000" pitchFamily="2" charset="2"/>
              <a:buChar char="§"/>
            </a:pPr>
            <a:endParaRPr lang="en-US" dirty="0"/>
          </a:p>
          <a:p>
            <a:pPr>
              <a:buClr>
                <a:srgbClr val="1F4E79"/>
              </a:buClr>
            </a:pPr>
            <a:endParaRPr lang="en-US" dirty="0"/>
          </a:p>
        </p:txBody>
      </p:sp>
    </p:spTree>
    <p:extLst>
      <p:ext uri="{BB962C8B-B14F-4D97-AF65-F5344CB8AC3E}">
        <p14:creationId xmlns:p14="http://schemas.microsoft.com/office/powerpoint/2010/main" val="329654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a:t>
            </a:r>
          </a:p>
        </p:txBody>
      </p:sp>
      <p:sp>
        <p:nvSpPr>
          <p:cNvPr id="5" name="Content Placeholder 4"/>
          <p:cNvSpPr>
            <a:spLocks noGrp="1"/>
          </p:cNvSpPr>
          <p:nvPr>
            <p:ph idx="1"/>
          </p:nvPr>
        </p:nvSpPr>
        <p:spPr>
          <a:xfrm>
            <a:off x="457202" y="1726923"/>
            <a:ext cx="8180802" cy="4924247"/>
          </a:xfrm>
        </p:spPr>
        <p:txBody>
          <a:bodyPr>
            <a:normAutofit/>
          </a:bodyPr>
          <a:lstStyle/>
          <a:p>
            <a:pPr lvl="0">
              <a:buClr>
                <a:srgbClr val="1F4E79"/>
              </a:buClr>
            </a:pPr>
            <a:r>
              <a:rPr lang="en-US" sz="2400" i="1" dirty="0"/>
              <a:t>What is the process for activating the COOP Plan?</a:t>
            </a:r>
          </a:p>
          <a:p>
            <a:pPr lvl="0">
              <a:buClr>
                <a:srgbClr val="1F4E79"/>
              </a:buClr>
            </a:pPr>
            <a:r>
              <a:rPr lang="en-US" sz="2400" i="1" dirty="0"/>
              <a:t>Who can authorize the building closure?</a:t>
            </a:r>
          </a:p>
          <a:p>
            <a:pPr lvl="0">
              <a:buClr>
                <a:srgbClr val="1F4E79"/>
              </a:buClr>
            </a:pPr>
            <a:r>
              <a:rPr lang="en-US" sz="2400" i="1" dirty="0"/>
              <a:t>How will staff be notified?</a:t>
            </a:r>
          </a:p>
          <a:p>
            <a:pPr lvl="0">
              <a:buClr>
                <a:srgbClr val="1F4E79"/>
              </a:buClr>
            </a:pPr>
            <a:r>
              <a:rPr lang="en-US" sz="2400" i="1" dirty="0"/>
              <a:t>Would any other State organizations, vendors, or businesses be notified of your COOP Plan activation?</a:t>
            </a:r>
          </a:p>
          <a:p>
            <a:pPr lvl="0">
              <a:buClr>
                <a:srgbClr val="1F4E79"/>
              </a:buClr>
            </a:pPr>
            <a:r>
              <a:rPr lang="en-US" sz="2400" i="1" dirty="0"/>
              <a:t>What critical vendors or coordinating entities will be notified?</a:t>
            </a:r>
          </a:p>
          <a:p>
            <a:pPr lvl="0">
              <a:buClr>
                <a:srgbClr val="1F4E79"/>
              </a:buClr>
            </a:pPr>
            <a:r>
              <a:rPr lang="en-US" sz="2400" i="1" dirty="0"/>
              <a:t>How will external partners or customers be notified?</a:t>
            </a:r>
          </a:p>
          <a:p>
            <a:pPr lvl="0">
              <a:buClr>
                <a:srgbClr val="1F4E79"/>
              </a:buClr>
            </a:pPr>
            <a:r>
              <a:rPr lang="en-US" sz="2400" i="1" dirty="0"/>
              <a:t>What essential functions/critical business processes are impacted?</a:t>
            </a:r>
            <a:endParaRPr lang="en-US" sz="2000" dirty="0"/>
          </a:p>
          <a:p>
            <a:pPr>
              <a:buClr>
                <a:srgbClr val="1F4E79"/>
              </a:buClr>
            </a:pPr>
            <a:endParaRPr lang="en-US" dirty="0"/>
          </a:p>
        </p:txBody>
      </p:sp>
      <p:sp>
        <p:nvSpPr>
          <p:cNvPr id="6" name="TextBox 5">
            <a:extLst>
              <a:ext uri="{FF2B5EF4-FFF2-40B4-BE49-F238E27FC236}">
                <a16:creationId xmlns:a16="http://schemas.microsoft.com/office/drawing/2014/main" id="{15F8BCF5-DE77-4237-AEE6-DCC463B891B9}"/>
              </a:ext>
            </a:extLst>
          </p:cNvPr>
          <p:cNvSpPr txBox="1"/>
          <p:nvPr/>
        </p:nvSpPr>
        <p:spPr>
          <a:xfrm>
            <a:off x="457201" y="1426078"/>
            <a:ext cx="3383170"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questions based on SitMan]</a:t>
            </a:r>
          </a:p>
        </p:txBody>
      </p:sp>
    </p:spTree>
    <p:extLst>
      <p:ext uri="{BB962C8B-B14F-4D97-AF65-F5344CB8AC3E}">
        <p14:creationId xmlns:p14="http://schemas.microsoft.com/office/powerpoint/2010/main" val="255950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(continued)</a:t>
            </a:r>
          </a:p>
        </p:txBody>
      </p:sp>
      <p:sp>
        <p:nvSpPr>
          <p:cNvPr id="5" name="Content Placeholder 4"/>
          <p:cNvSpPr>
            <a:spLocks noGrp="1"/>
          </p:cNvSpPr>
          <p:nvPr>
            <p:ph idx="1"/>
          </p:nvPr>
        </p:nvSpPr>
        <p:spPr>
          <a:xfrm>
            <a:off x="457202" y="1726923"/>
            <a:ext cx="8180802" cy="4924247"/>
          </a:xfrm>
        </p:spPr>
        <p:txBody>
          <a:bodyPr>
            <a:normAutofit/>
          </a:bodyPr>
          <a:lstStyle/>
          <a:p>
            <a:pPr lvl="0">
              <a:buClr>
                <a:srgbClr val="1F4E79"/>
              </a:buClr>
            </a:pPr>
            <a:r>
              <a:rPr lang="en-US" sz="2400" i="1" dirty="0"/>
              <a:t>What software or critical applications are needed?</a:t>
            </a:r>
          </a:p>
          <a:p>
            <a:pPr lvl="0">
              <a:buClr>
                <a:srgbClr val="1F4E79"/>
              </a:buClr>
            </a:pPr>
            <a:r>
              <a:rPr lang="en-US" sz="2400" i="1" dirty="0"/>
              <a:t>What vital records would potentially be unavailable?</a:t>
            </a:r>
          </a:p>
          <a:p>
            <a:pPr lvl="0">
              <a:buClr>
                <a:srgbClr val="1F4E79"/>
              </a:buClr>
            </a:pPr>
            <a:r>
              <a:rPr lang="en-US" sz="2400" i="1" dirty="0"/>
              <a:t>What resources are required to ensure delivery of essential functions/critical business processes?</a:t>
            </a:r>
          </a:p>
          <a:p>
            <a:pPr lvl="0">
              <a:buClr>
                <a:srgbClr val="1F4E79"/>
              </a:buClr>
            </a:pPr>
            <a:r>
              <a:rPr lang="en-US" sz="2400" i="1" dirty="0"/>
              <a:t>What equipment, procedures, guidance, and plans are included in the COOP Kit?</a:t>
            </a:r>
          </a:p>
          <a:p>
            <a:pPr lvl="0">
              <a:buClr>
                <a:srgbClr val="1F4E79"/>
              </a:buClr>
            </a:pPr>
            <a:r>
              <a:rPr lang="en-US" sz="2400" i="1" dirty="0"/>
              <a:t>Who comprises the Damage Assessment Team?</a:t>
            </a:r>
          </a:p>
          <a:p>
            <a:pPr lvl="1" algn="just">
              <a:buClr>
                <a:srgbClr val="1F4E79"/>
              </a:buClr>
              <a:buFont typeface="Wingdings" panose="05000000000000000000" pitchFamily="2" charset="2"/>
              <a:buChar char="§"/>
            </a:pPr>
            <a:endParaRPr lang="en-US" dirty="0"/>
          </a:p>
          <a:p>
            <a:pPr>
              <a:buClr>
                <a:srgbClr val="1F4E79"/>
              </a:buClr>
            </a:pPr>
            <a:endParaRPr lang="en-US" dirty="0"/>
          </a:p>
        </p:txBody>
      </p:sp>
      <p:sp>
        <p:nvSpPr>
          <p:cNvPr id="6" name="TextBox 5">
            <a:extLst>
              <a:ext uri="{FF2B5EF4-FFF2-40B4-BE49-F238E27FC236}">
                <a16:creationId xmlns:a16="http://schemas.microsoft.com/office/drawing/2014/main" id="{15F8BCF5-DE77-4237-AEE6-DCC463B891B9}"/>
              </a:ext>
            </a:extLst>
          </p:cNvPr>
          <p:cNvSpPr txBox="1"/>
          <p:nvPr/>
        </p:nvSpPr>
        <p:spPr>
          <a:xfrm>
            <a:off x="457201" y="1426078"/>
            <a:ext cx="3383170"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questions based on SitMan]</a:t>
            </a:r>
          </a:p>
        </p:txBody>
      </p:sp>
    </p:spTree>
    <p:extLst>
      <p:ext uri="{BB962C8B-B14F-4D97-AF65-F5344CB8AC3E}">
        <p14:creationId xmlns:p14="http://schemas.microsoft.com/office/powerpoint/2010/main" val="342699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a:t>
            </a:r>
          </a:p>
        </p:txBody>
      </p:sp>
      <p:sp>
        <p:nvSpPr>
          <p:cNvPr id="3" name="Text Placeholder 2"/>
          <p:cNvSpPr>
            <a:spLocks noGrp="1"/>
          </p:cNvSpPr>
          <p:nvPr>
            <p:ph type="subTitle" idx="1"/>
          </p:nvPr>
        </p:nvSpPr>
        <p:spPr>
          <a:xfrm>
            <a:off x="825011" y="4670246"/>
            <a:ext cx="5486400" cy="1131840"/>
          </a:xfrm>
        </p:spPr>
        <p:txBody>
          <a:bodyPr>
            <a:normAutofit/>
          </a:bodyPr>
          <a:lstStyle/>
          <a:p>
            <a:r>
              <a:rPr lang="en-US" sz="3200" dirty="0">
                <a:latin typeface="Segoe UI Semibold" panose="020B0702040204020203" pitchFamily="34" charset="0"/>
                <a:cs typeface="Segoe UI Semibold" panose="020B0702040204020203" pitchFamily="34" charset="0"/>
              </a:rPr>
              <a:t>COOP Plan Phase 3 – COOP Operations</a:t>
            </a:r>
          </a:p>
        </p:txBody>
      </p:sp>
      <p:sp>
        <p:nvSpPr>
          <p:cNvPr id="6" name="TextBox 5">
            <a:extLst>
              <a:ext uri="{FF2B5EF4-FFF2-40B4-BE49-F238E27FC236}">
                <a16:creationId xmlns:a16="http://schemas.microsoft.com/office/drawing/2014/main" id="{21E1BAB6-32AF-4CED-AA9B-520260D63B3E}"/>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336764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Scenario Update</a:t>
            </a:r>
          </a:p>
        </p:txBody>
      </p:sp>
      <p:sp>
        <p:nvSpPr>
          <p:cNvPr id="5" name="Content Placeholder 4"/>
          <p:cNvSpPr>
            <a:spLocks noGrp="1"/>
          </p:cNvSpPr>
          <p:nvPr>
            <p:ph idx="1"/>
          </p:nvPr>
        </p:nvSpPr>
        <p:spPr/>
        <p:txBody>
          <a:bodyPr>
            <a:normAutofit/>
          </a:bodyPr>
          <a:lstStyle/>
          <a:p>
            <a:pPr>
              <a:buClr>
                <a:srgbClr val="1F4E79"/>
              </a:buClr>
            </a:pPr>
            <a:r>
              <a:rPr lang="en-US" dirty="0"/>
              <a:t>Organization leadership, in collaboration with building safety professionals, has determined that employees must relocate to the designated alternate facility for at least 30 days.</a:t>
            </a:r>
          </a:p>
        </p:txBody>
      </p:sp>
    </p:spTree>
    <p:extLst>
      <p:ext uri="{BB962C8B-B14F-4D97-AF65-F5344CB8AC3E}">
        <p14:creationId xmlns:p14="http://schemas.microsoft.com/office/powerpoint/2010/main" val="150998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53" y="898690"/>
            <a:ext cx="8388089" cy="779282"/>
          </a:xfrm>
        </p:spPr>
        <p:txBody>
          <a:bodyPr>
            <a:normAutofit/>
          </a:bodyPr>
          <a:lstStyle/>
          <a:p>
            <a:r>
              <a:rPr lang="en-US" sz="4000" dirty="0">
                <a:solidFill>
                  <a:schemeClr val="tx1"/>
                </a:solidFill>
                <a:latin typeface="Segoe UI Semibold" panose="020B0702040204020203" pitchFamily="34" charset="0"/>
                <a:cs typeface="Segoe UI Semibold" panose="020B0702040204020203" pitchFamily="34" charset="0"/>
              </a:rPr>
              <a:t>Welcome and Introductions</a:t>
            </a:r>
          </a:p>
        </p:txBody>
      </p:sp>
      <p:sp>
        <p:nvSpPr>
          <p:cNvPr id="4" name="Text Placeholder 3"/>
          <p:cNvSpPr>
            <a:spLocks noGrp="1"/>
          </p:cNvSpPr>
          <p:nvPr>
            <p:ph type="body" idx="1"/>
          </p:nvPr>
        </p:nvSpPr>
        <p:spPr>
          <a:xfrm>
            <a:off x="614510" y="1854486"/>
            <a:ext cx="8124138" cy="4357777"/>
          </a:xfrm>
        </p:spPr>
        <p:txBody>
          <a:bodyPr>
            <a:normAutofit/>
          </a:bodyPr>
          <a:lstStyle/>
          <a:p>
            <a:pPr marL="342900" indent="-342900">
              <a:buClr>
                <a:srgbClr val="1F4E79"/>
              </a:buClr>
              <a:buFont typeface="Wingdings" panose="05000000000000000000" pitchFamily="2" charset="2"/>
              <a:buChar char="§"/>
            </a:pPr>
            <a:r>
              <a:rPr lang="en-US" sz="2800" dirty="0">
                <a:solidFill>
                  <a:schemeClr val="tx1">
                    <a:lumMod val="65000"/>
                    <a:lumOff val="35000"/>
                  </a:schemeClr>
                </a:solidFill>
                <a:cs typeface="Segoe UI Semibold" panose="020B0702040204020203" pitchFamily="34" charset="0"/>
              </a:rPr>
              <a:t>Opening Remarks </a:t>
            </a:r>
          </a:p>
          <a:p>
            <a:pPr marL="342900" indent="-342900">
              <a:buClr>
                <a:srgbClr val="1F4E79"/>
              </a:buClr>
              <a:buFont typeface="Wingdings" panose="05000000000000000000" pitchFamily="2" charset="2"/>
              <a:buChar char="§"/>
            </a:pPr>
            <a:r>
              <a:rPr lang="en-US" sz="2800" dirty="0">
                <a:solidFill>
                  <a:schemeClr val="tx1">
                    <a:lumMod val="65000"/>
                    <a:lumOff val="35000"/>
                  </a:schemeClr>
                </a:solidFill>
                <a:cs typeface="Segoe UI Semibold" panose="020B0702040204020203" pitchFamily="34" charset="0"/>
              </a:rPr>
              <a:t>Housekeeping</a:t>
            </a:r>
          </a:p>
          <a:p>
            <a:pPr marL="914400" lvl="1" indent="-457200">
              <a:buClr>
                <a:srgbClr val="1F4E79"/>
              </a:buClr>
              <a:buFont typeface="Arial" panose="020B0604020202020204" pitchFamily="34" charset="0"/>
              <a:buChar char="•"/>
            </a:pPr>
            <a:r>
              <a:rPr lang="en-US" sz="2600" dirty="0">
                <a:solidFill>
                  <a:schemeClr val="tx1">
                    <a:lumMod val="65000"/>
                    <a:lumOff val="35000"/>
                  </a:schemeClr>
                </a:solidFill>
                <a:cs typeface="Segoe UI Semibold" panose="020B0702040204020203" pitchFamily="34" charset="0"/>
              </a:rPr>
              <a:t>Facility layout</a:t>
            </a:r>
          </a:p>
          <a:p>
            <a:pPr marL="914400" lvl="1" indent="-457200">
              <a:buClr>
                <a:srgbClr val="1F4E79"/>
              </a:buClr>
              <a:buFont typeface="Arial" panose="020B0604020202020204" pitchFamily="34" charset="0"/>
              <a:buChar char="•"/>
            </a:pPr>
            <a:r>
              <a:rPr lang="en-US" sz="2600" dirty="0">
                <a:solidFill>
                  <a:schemeClr val="tx1">
                    <a:lumMod val="65000"/>
                    <a:lumOff val="35000"/>
                  </a:schemeClr>
                </a:solidFill>
                <a:cs typeface="Segoe UI Semibold" panose="020B0702040204020203" pitchFamily="34" charset="0"/>
              </a:rPr>
              <a:t>Safety and security issues</a:t>
            </a:r>
          </a:p>
          <a:p>
            <a:pPr marL="342900" indent="-342900">
              <a:buClr>
                <a:srgbClr val="1F4E79"/>
              </a:buClr>
              <a:buFont typeface="Wingdings" panose="05000000000000000000" pitchFamily="2" charset="2"/>
              <a:buChar char="§"/>
            </a:pPr>
            <a:r>
              <a:rPr lang="en-US" sz="2800" dirty="0">
                <a:solidFill>
                  <a:schemeClr val="tx1">
                    <a:lumMod val="65000"/>
                    <a:lumOff val="35000"/>
                  </a:schemeClr>
                </a:solidFill>
                <a:cs typeface="Segoe UI Semibold" panose="020B0702040204020203" pitchFamily="34" charset="0"/>
              </a:rPr>
              <a:t>Participant Roles and Responsibilities</a:t>
            </a:r>
          </a:p>
          <a:p>
            <a:pPr marL="914400" lvl="1" indent="-457200">
              <a:buClr>
                <a:srgbClr val="1F4E79"/>
              </a:buClr>
              <a:buFont typeface="Arial" panose="020B0604020202020204" pitchFamily="34" charset="0"/>
              <a:buChar char="•"/>
            </a:pPr>
            <a:r>
              <a:rPr lang="en-US" sz="2600" dirty="0">
                <a:solidFill>
                  <a:schemeClr val="tx1">
                    <a:lumMod val="65000"/>
                    <a:lumOff val="35000"/>
                  </a:schemeClr>
                </a:solidFill>
                <a:cs typeface="Segoe UI Semibold" panose="020B0702040204020203" pitchFamily="34" charset="0"/>
              </a:rPr>
              <a:t>Facilitator</a:t>
            </a:r>
          </a:p>
          <a:p>
            <a:pPr marL="914400" lvl="1" indent="-457200">
              <a:buClr>
                <a:srgbClr val="1F4E79"/>
              </a:buClr>
              <a:buFont typeface="Arial" panose="020B0604020202020204" pitchFamily="34" charset="0"/>
              <a:buChar char="•"/>
            </a:pPr>
            <a:r>
              <a:rPr lang="en-US" sz="2600" dirty="0">
                <a:solidFill>
                  <a:schemeClr val="tx1">
                    <a:lumMod val="65000"/>
                    <a:lumOff val="35000"/>
                  </a:schemeClr>
                </a:solidFill>
                <a:cs typeface="Segoe UI Semibold" panose="020B0702040204020203" pitchFamily="34" charset="0"/>
              </a:rPr>
              <a:t>Players</a:t>
            </a:r>
          </a:p>
          <a:p>
            <a:pPr marL="914400" lvl="1" indent="-457200">
              <a:buClr>
                <a:srgbClr val="1F4E79"/>
              </a:buClr>
              <a:buFont typeface="Arial" panose="020B0604020202020204" pitchFamily="34" charset="0"/>
              <a:buChar char="•"/>
            </a:pPr>
            <a:r>
              <a:rPr lang="en-US" sz="2600" dirty="0">
                <a:solidFill>
                  <a:schemeClr val="tx1">
                    <a:lumMod val="65000"/>
                    <a:lumOff val="35000"/>
                  </a:schemeClr>
                </a:solidFill>
                <a:cs typeface="Segoe UI Semibold" panose="020B0702040204020203" pitchFamily="34" charset="0"/>
              </a:rPr>
              <a:t>Evaluators</a:t>
            </a:r>
          </a:p>
          <a:p>
            <a:pPr marL="914400" lvl="1" indent="-457200">
              <a:buClr>
                <a:srgbClr val="1F4E79"/>
              </a:buClr>
              <a:buFont typeface="Arial" panose="020B0604020202020204" pitchFamily="34" charset="0"/>
              <a:buChar char="•"/>
            </a:pPr>
            <a:r>
              <a:rPr lang="en-US" sz="2600" dirty="0">
                <a:solidFill>
                  <a:schemeClr val="tx1">
                    <a:lumMod val="65000"/>
                    <a:lumOff val="35000"/>
                  </a:schemeClr>
                </a:solidFill>
                <a:cs typeface="Segoe UI Semibold" panose="020B0702040204020203" pitchFamily="34" charset="0"/>
              </a:rPr>
              <a:t>Observers</a:t>
            </a:r>
          </a:p>
        </p:txBody>
      </p:sp>
    </p:spTree>
    <p:extLst>
      <p:ext uri="{BB962C8B-B14F-4D97-AF65-F5344CB8AC3E}">
        <p14:creationId xmlns:p14="http://schemas.microsoft.com/office/powerpoint/2010/main" val="271993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Issues</a:t>
            </a:r>
          </a:p>
        </p:txBody>
      </p:sp>
      <p:sp>
        <p:nvSpPr>
          <p:cNvPr id="5" name="Content Placeholder 4"/>
          <p:cNvSpPr>
            <a:spLocks noGrp="1"/>
          </p:cNvSpPr>
          <p:nvPr>
            <p:ph idx="1"/>
          </p:nvPr>
        </p:nvSpPr>
        <p:spPr/>
        <p:txBody>
          <a:bodyPr>
            <a:normAutofit/>
          </a:bodyPr>
          <a:lstStyle/>
          <a:p>
            <a:pPr lvl="0">
              <a:buClr>
                <a:srgbClr val="1F4E79"/>
              </a:buClr>
            </a:pPr>
            <a:r>
              <a:rPr lang="en-US" dirty="0"/>
              <a:t>Alternate facilities</a:t>
            </a:r>
          </a:p>
          <a:p>
            <a:pPr lvl="0">
              <a:buClr>
                <a:srgbClr val="1F4E79"/>
              </a:buClr>
            </a:pPr>
            <a:r>
              <a:rPr lang="en-US" dirty="0"/>
              <a:t>Resource requirements (software, equipment, finances)</a:t>
            </a:r>
          </a:p>
          <a:p>
            <a:pPr lvl="0">
              <a:buClr>
                <a:srgbClr val="1F4E79"/>
              </a:buClr>
            </a:pPr>
            <a:r>
              <a:rPr lang="en-US" dirty="0"/>
              <a:t>Critical customers/partners and vendors</a:t>
            </a:r>
          </a:p>
          <a:p>
            <a:pPr lvl="1" algn="just"/>
            <a:endParaRPr lang="en-US" dirty="0"/>
          </a:p>
          <a:p>
            <a:endParaRPr lang="en-US" dirty="0"/>
          </a:p>
        </p:txBody>
      </p:sp>
    </p:spTree>
    <p:extLst>
      <p:ext uri="{BB962C8B-B14F-4D97-AF65-F5344CB8AC3E}">
        <p14:creationId xmlns:p14="http://schemas.microsoft.com/office/powerpoint/2010/main" val="67492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a:t>
            </a:r>
          </a:p>
        </p:txBody>
      </p:sp>
      <p:sp>
        <p:nvSpPr>
          <p:cNvPr id="5" name="Content Placeholder 4"/>
          <p:cNvSpPr>
            <a:spLocks noGrp="1"/>
          </p:cNvSpPr>
          <p:nvPr>
            <p:ph idx="1"/>
          </p:nvPr>
        </p:nvSpPr>
        <p:spPr>
          <a:xfrm>
            <a:off x="457202" y="1764631"/>
            <a:ext cx="8180802" cy="4832112"/>
          </a:xfrm>
        </p:spPr>
        <p:txBody>
          <a:bodyPr>
            <a:normAutofit fontScale="92500" lnSpcReduction="10000"/>
          </a:bodyPr>
          <a:lstStyle/>
          <a:p>
            <a:pPr lvl="0">
              <a:buClr>
                <a:srgbClr val="1F4E79"/>
              </a:buClr>
            </a:pPr>
            <a:r>
              <a:rPr lang="en-US" sz="2400" i="1" dirty="0"/>
              <a:t>Is an alternate facility identified?</a:t>
            </a:r>
          </a:p>
          <a:p>
            <a:pPr lvl="0">
              <a:buClr>
                <a:srgbClr val="1F4E79"/>
              </a:buClr>
            </a:pPr>
            <a:r>
              <a:rPr lang="en-US" sz="2400" i="1" dirty="0"/>
              <a:t>What agreements are in place to occupy the alternate facility?</a:t>
            </a:r>
          </a:p>
          <a:p>
            <a:pPr lvl="0">
              <a:buClr>
                <a:srgbClr val="1F4E79"/>
              </a:buClr>
            </a:pPr>
            <a:r>
              <a:rPr lang="en-US" sz="2400" i="1" dirty="0"/>
              <a:t>How will the alternate facility be set-up?</a:t>
            </a:r>
          </a:p>
          <a:p>
            <a:pPr lvl="0">
              <a:buClr>
                <a:srgbClr val="1F4E79"/>
              </a:buClr>
            </a:pPr>
            <a:r>
              <a:rPr lang="en-US" sz="2400" i="1" dirty="0"/>
              <a:t>Are there any modifications that need to be made to the alternate facility prior to staff using it (e.g., additional office supplies, IT equipment)?</a:t>
            </a:r>
          </a:p>
          <a:p>
            <a:pPr lvl="0">
              <a:buClr>
                <a:srgbClr val="1F4E79"/>
              </a:buClr>
            </a:pPr>
            <a:r>
              <a:rPr lang="en-US" sz="2400" i="1" dirty="0"/>
              <a:t>How long will it take for the alternate site to be active?</a:t>
            </a:r>
          </a:p>
          <a:p>
            <a:pPr lvl="0">
              <a:buClr>
                <a:srgbClr val="1F4E79"/>
              </a:buClr>
            </a:pPr>
            <a:r>
              <a:rPr lang="en-US" sz="2400" i="1" dirty="0"/>
              <a:t>What essential functions/critical business processes will be delivered at the alternate facility?</a:t>
            </a:r>
          </a:p>
          <a:p>
            <a:pPr lvl="0">
              <a:buClr>
                <a:srgbClr val="1F4E79"/>
              </a:buClr>
            </a:pPr>
            <a:r>
              <a:rPr lang="en-US" sz="2400" i="1" dirty="0"/>
              <a:t>How will the COOP Kit be accessed?</a:t>
            </a:r>
          </a:p>
          <a:p>
            <a:pPr>
              <a:buClr>
                <a:srgbClr val="1F4E79"/>
              </a:buClr>
            </a:pPr>
            <a:r>
              <a:rPr lang="en-US" sz="2400" i="1" dirty="0"/>
              <a:t>How will financial or accounting considerations at the alternate facility be handled?</a:t>
            </a:r>
          </a:p>
          <a:p>
            <a:pPr lvl="1" algn="just"/>
            <a:endParaRPr lang="en-US" dirty="0"/>
          </a:p>
          <a:p>
            <a:endParaRPr lang="en-US" dirty="0"/>
          </a:p>
        </p:txBody>
      </p:sp>
      <p:sp>
        <p:nvSpPr>
          <p:cNvPr id="6" name="TextBox 5">
            <a:extLst>
              <a:ext uri="{FF2B5EF4-FFF2-40B4-BE49-F238E27FC236}">
                <a16:creationId xmlns:a16="http://schemas.microsoft.com/office/drawing/2014/main" id="{6F6E7DDF-3501-4A7F-8F04-61A3739F4588}"/>
              </a:ext>
            </a:extLst>
          </p:cNvPr>
          <p:cNvSpPr txBox="1"/>
          <p:nvPr/>
        </p:nvSpPr>
        <p:spPr>
          <a:xfrm>
            <a:off x="457201" y="1426078"/>
            <a:ext cx="3383170"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questions based on SitMan]</a:t>
            </a:r>
          </a:p>
        </p:txBody>
      </p:sp>
    </p:spTree>
    <p:extLst>
      <p:ext uri="{BB962C8B-B14F-4D97-AF65-F5344CB8AC3E}">
        <p14:creationId xmlns:p14="http://schemas.microsoft.com/office/powerpoint/2010/main" val="217444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(continued) </a:t>
            </a:r>
          </a:p>
        </p:txBody>
      </p:sp>
      <p:sp>
        <p:nvSpPr>
          <p:cNvPr id="5" name="Content Placeholder 4"/>
          <p:cNvSpPr>
            <a:spLocks noGrp="1"/>
          </p:cNvSpPr>
          <p:nvPr>
            <p:ph idx="1"/>
          </p:nvPr>
        </p:nvSpPr>
        <p:spPr>
          <a:xfrm>
            <a:off x="457202" y="1415143"/>
            <a:ext cx="8180802" cy="5170714"/>
          </a:xfrm>
        </p:spPr>
        <p:txBody>
          <a:bodyPr>
            <a:normAutofit fontScale="92500" lnSpcReduction="10000"/>
          </a:bodyPr>
          <a:lstStyle/>
          <a:p>
            <a:pPr lvl="0">
              <a:buClr>
                <a:srgbClr val="1F4E79"/>
              </a:buClr>
            </a:pPr>
            <a:r>
              <a:rPr lang="en-US" sz="2400" i="1" dirty="0"/>
              <a:t>How will personnel be accounted for?</a:t>
            </a:r>
          </a:p>
          <a:p>
            <a:pPr lvl="0">
              <a:buClr>
                <a:srgbClr val="1F4E79"/>
              </a:buClr>
            </a:pPr>
            <a:r>
              <a:rPr lang="en-US" sz="2400" i="1" dirty="0"/>
              <a:t>What is the procedure for employees relocating to an alternate facility?</a:t>
            </a:r>
          </a:p>
          <a:p>
            <a:pPr lvl="0">
              <a:buClr>
                <a:srgbClr val="1F4E79"/>
              </a:buClr>
            </a:pPr>
            <a:r>
              <a:rPr lang="en-US" sz="2400" i="1" dirty="0"/>
              <a:t>What is the process for transferring in-office assets to the alternate facility?</a:t>
            </a:r>
          </a:p>
          <a:p>
            <a:pPr lvl="0">
              <a:buClr>
                <a:srgbClr val="1F4E79"/>
              </a:buClr>
            </a:pPr>
            <a:r>
              <a:rPr lang="en-US" sz="2400" i="1" dirty="0"/>
              <a:t>How will the primary facility remain secured?</a:t>
            </a:r>
          </a:p>
          <a:p>
            <a:pPr lvl="0">
              <a:buClr>
                <a:srgbClr val="1F4E79"/>
              </a:buClr>
            </a:pPr>
            <a:r>
              <a:rPr lang="en-US" sz="2400" i="1" dirty="0"/>
              <a:t>How will staff access the alternate facility?</a:t>
            </a:r>
          </a:p>
          <a:p>
            <a:pPr lvl="0">
              <a:buClr>
                <a:srgbClr val="1F4E79"/>
              </a:buClr>
            </a:pPr>
            <a:r>
              <a:rPr lang="en-US" sz="2400" i="1" dirty="0"/>
              <a:t>Are there any orientation materials provided to employees working at the alternate facility (e.g., parking restrictions, mass transit routes, local daycare centers, local eateries, etc.)?</a:t>
            </a:r>
          </a:p>
          <a:p>
            <a:pPr lvl="0">
              <a:buClr>
                <a:srgbClr val="1F4E79"/>
              </a:buClr>
            </a:pPr>
            <a:r>
              <a:rPr lang="en-US" sz="2400" i="1" dirty="0"/>
              <a:t>Would telework be warranted/implemented?</a:t>
            </a:r>
          </a:p>
          <a:p>
            <a:pPr lvl="0">
              <a:buClr>
                <a:srgbClr val="1F4E79"/>
              </a:buClr>
            </a:pPr>
            <a:r>
              <a:rPr lang="en-US" sz="2400" i="1" dirty="0"/>
              <a:t>Given the potential dispersal of employees between alternate facilities and telecommuting, how will routine communication be established?</a:t>
            </a:r>
          </a:p>
        </p:txBody>
      </p:sp>
    </p:spTree>
    <p:extLst>
      <p:ext uri="{BB962C8B-B14F-4D97-AF65-F5344CB8AC3E}">
        <p14:creationId xmlns:p14="http://schemas.microsoft.com/office/powerpoint/2010/main" val="2062947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2A</a:t>
            </a:r>
          </a:p>
        </p:txBody>
      </p:sp>
      <p:sp>
        <p:nvSpPr>
          <p:cNvPr id="3" name="Text Placeholder 2"/>
          <p:cNvSpPr>
            <a:spLocks noGrp="1"/>
          </p:cNvSpPr>
          <p:nvPr>
            <p:ph type="subTitle" idx="1"/>
          </p:nvPr>
        </p:nvSpPr>
        <p:spPr>
          <a:xfrm>
            <a:off x="825011" y="4604929"/>
            <a:ext cx="5486400" cy="1349555"/>
          </a:xfrm>
        </p:spPr>
        <p:txBody>
          <a:bodyPr>
            <a:normAutofit fontScale="92500" lnSpcReduction="10000"/>
          </a:bodyPr>
          <a:lstStyle/>
          <a:p>
            <a:r>
              <a:rPr lang="en-US" sz="3200" dirty="0">
                <a:latin typeface="Segoe UI Semibold" panose="020B0702040204020203" pitchFamily="34" charset="0"/>
                <a:cs typeface="Segoe UI Semibold" panose="020B0702040204020203" pitchFamily="34" charset="0"/>
              </a:rPr>
              <a:t>COOP Plan Phase 3 (continued) – Advanced COOP Operations</a:t>
            </a:r>
          </a:p>
        </p:txBody>
      </p:sp>
      <p:sp>
        <p:nvSpPr>
          <p:cNvPr id="6" name="TextBox 5">
            <a:extLst>
              <a:ext uri="{FF2B5EF4-FFF2-40B4-BE49-F238E27FC236}">
                <a16:creationId xmlns:a16="http://schemas.microsoft.com/office/drawing/2014/main" id="{ACD5F9AA-7DC2-4F56-8B7B-A1D4F50A0FB3}"/>
              </a:ext>
            </a:extLst>
          </p:cNvPr>
          <p:cNvSpPr txBox="1"/>
          <p:nvPr/>
        </p:nvSpPr>
        <p:spPr>
          <a:xfrm>
            <a:off x="3992336" y="3956409"/>
            <a:ext cx="1797287"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[Optional module]</a:t>
            </a:r>
          </a:p>
        </p:txBody>
      </p:sp>
      <p:sp>
        <p:nvSpPr>
          <p:cNvPr id="7" name="TextBox 6">
            <a:extLst>
              <a:ext uri="{FF2B5EF4-FFF2-40B4-BE49-F238E27FC236}">
                <a16:creationId xmlns:a16="http://schemas.microsoft.com/office/drawing/2014/main" id="{F74B29BF-0B83-4035-94EC-3B06C5824000}"/>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46911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Scenario Update</a:t>
            </a:r>
          </a:p>
        </p:txBody>
      </p:sp>
      <p:sp>
        <p:nvSpPr>
          <p:cNvPr id="5" name="Content Placeholder 4"/>
          <p:cNvSpPr>
            <a:spLocks noGrp="1"/>
          </p:cNvSpPr>
          <p:nvPr>
            <p:ph idx="1"/>
          </p:nvPr>
        </p:nvSpPr>
        <p:spPr>
          <a:xfrm>
            <a:off x="457202" y="1764631"/>
            <a:ext cx="8180802" cy="4834132"/>
          </a:xfrm>
        </p:spPr>
        <p:txBody>
          <a:bodyPr>
            <a:normAutofit fontScale="92500" lnSpcReduction="20000"/>
          </a:bodyPr>
          <a:lstStyle/>
          <a:p>
            <a:pPr>
              <a:buClr>
                <a:srgbClr val="1F4E79"/>
              </a:buClr>
            </a:pPr>
            <a:r>
              <a:rPr lang="en-US" sz="2400" dirty="0"/>
              <a:t>Incident Command Changeover</a:t>
            </a:r>
          </a:p>
          <a:p>
            <a:pPr lvl="1">
              <a:buClr>
                <a:srgbClr val="1F4E79"/>
              </a:buClr>
            </a:pPr>
            <a:r>
              <a:rPr lang="en-US" sz="2000" dirty="0"/>
              <a:t>An automobile accident has occurred that has incapacitated </a:t>
            </a:r>
            <a:r>
              <a:rPr lang="en-US" sz="2000" dirty="0">
                <a:highlight>
                  <a:srgbClr val="FFFF00"/>
                </a:highlight>
              </a:rPr>
              <a:t>[insert the names of 2-3 leadership staff]</a:t>
            </a:r>
            <a:r>
              <a:rPr lang="en-US" sz="2000" dirty="0"/>
              <a:t>. These individuals are not responding via cell phone. </a:t>
            </a:r>
            <a:endParaRPr lang="en-US" sz="2400" dirty="0"/>
          </a:p>
          <a:p>
            <a:pPr>
              <a:buClr>
                <a:srgbClr val="1F4E79"/>
              </a:buClr>
            </a:pPr>
            <a:r>
              <a:rPr lang="en-US" sz="2400" dirty="0"/>
              <a:t>Supply Chain Disruption </a:t>
            </a:r>
          </a:p>
          <a:p>
            <a:pPr lvl="1">
              <a:buClr>
                <a:srgbClr val="1F4E79"/>
              </a:buClr>
            </a:pPr>
            <a:r>
              <a:rPr lang="en-US" sz="2100" dirty="0"/>
              <a:t>Due to labor strikes, DELL has been decreasing desktop and laptop production. Meanwhile, weather-related disasters have occurred in Maryland and New Jersey, which have resulted in increased demand for these products.  You are unable to acquire additional computers at this time.  </a:t>
            </a:r>
          </a:p>
          <a:p>
            <a:pPr>
              <a:buClr>
                <a:srgbClr val="1F4E79"/>
              </a:buClr>
            </a:pPr>
            <a:r>
              <a:rPr lang="en-US" sz="2400" dirty="0"/>
              <a:t>Network Disruption</a:t>
            </a:r>
          </a:p>
          <a:p>
            <a:pPr lvl="1">
              <a:buClr>
                <a:srgbClr val="1F4E79"/>
              </a:buClr>
            </a:pPr>
            <a:r>
              <a:rPr lang="en-US" sz="2100" dirty="0"/>
              <a:t>Construction has been going on down the road from your alternate facility. At 11 a.m. five days into your relocation, your employees report that they are unable to connect to the state network. All internet activity is offline. Cisco phone lines are also offline, and personnel cannot be contacted at their work numbers. After one hour, you are informed that a fiber cut has occurred during the offsite construction, and it is estimated that it will take 36–72 hours for repairs to be completed. </a:t>
            </a:r>
          </a:p>
          <a:p>
            <a:pPr>
              <a:buClr>
                <a:srgbClr val="1F4E79"/>
              </a:buClr>
            </a:pPr>
            <a:endParaRPr lang="en-US" sz="2400" dirty="0"/>
          </a:p>
        </p:txBody>
      </p:sp>
      <p:sp>
        <p:nvSpPr>
          <p:cNvPr id="6" name="TextBox 5">
            <a:extLst>
              <a:ext uri="{FF2B5EF4-FFF2-40B4-BE49-F238E27FC236}">
                <a16:creationId xmlns:a16="http://schemas.microsoft.com/office/drawing/2014/main" id="{FA79B40F-533B-4C18-9134-CB9C61B71DEB}"/>
              </a:ext>
            </a:extLst>
          </p:cNvPr>
          <p:cNvSpPr txBox="1"/>
          <p:nvPr/>
        </p:nvSpPr>
        <p:spPr>
          <a:xfrm>
            <a:off x="457201" y="1426078"/>
            <a:ext cx="8315610"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with applicable scenario(s) based on SitMan. Delete unused updates and questions.]</a:t>
            </a:r>
          </a:p>
        </p:txBody>
      </p:sp>
    </p:spTree>
    <p:extLst>
      <p:ext uri="{BB962C8B-B14F-4D97-AF65-F5344CB8AC3E}">
        <p14:creationId xmlns:p14="http://schemas.microsoft.com/office/powerpoint/2010/main" val="37718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Issues</a:t>
            </a:r>
          </a:p>
        </p:txBody>
      </p:sp>
      <p:sp>
        <p:nvSpPr>
          <p:cNvPr id="5" name="Content Placeholder 4"/>
          <p:cNvSpPr>
            <a:spLocks noGrp="1"/>
          </p:cNvSpPr>
          <p:nvPr>
            <p:ph idx="1"/>
          </p:nvPr>
        </p:nvSpPr>
        <p:spPr/>
        <p:txBody>
          <a:bodyPr>
            <a:normAutofit/>
          </a:bodyPr>
          <a:lstStyle/>
          <a:p>
            <a:pPr lvl="0">
              <a:buClr>
                <a:srgbClr val="1F4E79"/>
              </a:buClr>
            </a:pPr>
            <a:r>
              <a:rPr lang="en-US" dirty="0"/>
              <a:t>Identifying, authorizing, and initiating lines of succession</a:t>
            </a:r>
          </a:p>
          <a:p>
            <a:pPr lvl="0">
              <a:buClr>
                <a:srgbClr val="1F4E79"/>
              </a:buClr>
            </a:pPr>
            <a:r>
              <a:rPr lang="en-US" dirty="0"/>
              <a:t>Manual work-around procedures</a:t>
            </a:r>
          </a:p>
          <a:p>
            <a:pPr lvl="0">
              <a:buClr>
                <a:srgbClr val="1F4E79"/>
              </a:buClr>
            </a:pPr>
            <a:r>
              <a:rPr lang="en-US" dirty="0"/>
              <a:t>Alternate vendors/supply management</a:t>
            </a:r>
          </a:p>
          <a:p>
            <a:pPr lvl="1" algn="just"/>
            <a:endParaRPr lang="en-US" dirty="0"/>
          </a:p>
          <a:p>
            <a:endParaRPr lang="en-US" dirty="0"/>
          </a:p>
        </p:txBody>
      </p:sp>
    </p:spTree>
    <p:extLst>
      <p:ext uri="{BB962C8B-B14F-4D97-AF65-F5344CB8AC3E}">
        <p14:creationId xmlns:p14="http://schemas.microsoft.com/office/powerpoint/2010/main" val="1344348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a:t>
            </a:r>
          </a:p>
        </p:txBody>
      </p:sp>
      <p:sp>
        <p:nvSpPr>
          <p:cNvPr id="5" name="Content Placeholder 4"/>
          <p:cNvSpPr>
            <a:spLocks noGrp="1"/>
          </p:cNvSpPr>
          <p:nvPr>
            <p:ph idx="1"/>
          </p:nvPr>
        </p:nvSpPr>
        <p:spPr>
          <a:xfrm>
            <a:off x="457201" y="1792913"/>
            <a:ext cx="8180802" cy="5409167"/>
          </a:xfrm>
        </p:spPr>
        <p:txBody>
          <a:bodyPr>
            <a:normAutofit/>
          </a:bodyPr>
          <a:lstStyle/>
          <a:p>
            <a:pPr marL="0" lvl="0" indent="0">
              <a:buClr>
                <a:srgbClr val="1F4E79"/>
              </a:buClr>
              <a:buNone/>
            </a:pPr>
            <a:r>
              <a:rPr lang="en-US" sz="2400" b="1" dirty="0"/>
              <a:t>Incident Command Changeover</a:t>
            </a:r>
          </a:p>
          <a:p>
            <a:pPr lvl="0">
              <a:buClr>
                <a:srgbClr val="1F4E79"/>
              </a:buClr>
            </a:pPr>
            <a:r>
              <a:rPr lang="en-US" sz="2000" i="1" dirty="0"/>
              <a:t>What are the potential impacts if the missing personnel cannot be located?</a:t>
            </a:r>
          </a:p>
          <a:p>
            <a:pPr lvl="0">
              <a:buClr>
                <a:srgbClr val="1F4E79"/>
              </a:buClr>
            </a:pPr>
            <a:r>
              <a:rPr lang="en-US" sz="2000" i="1" dirty="0"/>
              <a:t>Are lines of succession in place?</a:t>
            </a:r>
          </a:p>
          <a:p>
            <a:pPr lvl="0">
              <a:buClr>
                <a:srgbClr val="1F4E79"/>
              </a:buClr>
            </a:pPr>
            <a:r>
              <a:rPr lang="en-US" sz="2000" i="1" dirty="0"/>
              <a:t>What are the parameters for initiating succession actions?</a:t>
            </a:r>
          </a:p>
          <a:p>
            <a:pPr lvl="0">
              <a:buClr>
                <a:srgbClr val="1F4E79"/>
              </a:buClr>
            </a:pPr>
            <a:r>
              <a:rPr lang="en-US" sz="2000" i="1" dirty="0"/>
              <a:t>Who can authorize them?</a:t>
            </a:r>
          </a:p>
          <a:p>
            <a:pPr lvl="0">
              <a:buClr>
                <a:srgbClr val="1F4E79"/>
              </a:buClr>
            </a:pPr>
            <a:r>
              <a:rPr lang="en-US" sz="2000" i="1" dirty="0"/>
              <a:t>Do the procedures or authorizations change if someone is killed vs. injured, perhaps severely?</a:t>
            </a:r>
          </a:p>
          <a:p>
            <a:pPr lvl="0">
              <a:buClr>
                <a:srgbClr val="1F4E79"/>
              </a:buClr>
            </a:pPr>
            <a:r>
              <a:rPr lang="en-US" sz="2000" i="1" dirty="0"/>
              <a:t>Would these considerations be different for an elected official? [May not be applicable to all State Organizations – delete if not applicable.]</a:t>
            </a:r>
          </a:p>
          <a:p>
            <a:pPr lvl="0">
              <a:buClr>
                <a:srgbClr val="1F4E79"/>
              </a:buClr>
            </a:pPr>
            <a:r>
              <a:rPr lang="en-US" sz="2000" i="1" dirty="0"/>
              <a:t>In the absence of key personnel, how will decisions be authorized?</a:t>
            </a:r>
          </a:p>
          <a:p>
            <a:pPr lvl="1" algn="just"/>
            <a:endParaRPr lang="en-US" dirty="0"/>
          </a:p>
          <a:p>
            <a:endParaRPr lang="en-US" dirty="0"/>
          </a:p>
        </p:txBody>
      </p:sp>
      <p:sp>
        <p:nvSpPr>
          <p:cNvPr id="6" name="TextBox 5">
            <a:extLst>
              <a:ext uri="{FF2B5EF4-FFF2-40B4-BE49-F238E27FC236}">
                <a16:creationId xmlns:a16="http://schemas.microsoft.com/office/drawing/2014/main" id="{6F6E7DDF-3501-4A7F-8F04-61A3739F4588}"/>
              </a:ext>
            </a:extLst>
          </p:cNvPr>
          <p:cNvSpPr txBox="1"/>
          <p:nvPr/>
        </p:nvSpPr>
        <p:spPr>
          <a:xfrm>
            <a:off x="457201" y="1426078"/>
            <a:ext cx="6815199"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questions based on selected scenario(s). Delete unused questions.]</a:t>
            </a:r>
          </a:p>
        </p:txBody>
      </p:sp>
    </p:spTree>
    <p:extLst>
      <p:ext uri="{BB962C8B-B14F-4D97-AF65-F5344CB8AC3E}">
        <p14:creationId xmlns:p14="http://schemas.microsoft.com/office/powerpoint/2010/main" val="389867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a:t>
            </a:r>
          </a:p>
        </p:txBody>
      </p:sp>
      <p:sp>
        <p:nvSpPr>
          <p:cNvPr id="5" name="Content Placeholder 4"/>
          <p:cNvSpPr>
            <a:spLocks noGrp="1"/>
          </p:cNvSpPr>
          <p:nvPr>
            <p:ph idx="1"/>
          </p:nvPr>
        </p:nvSpPr>
        <p:spPr>
          <a:xfrm>
            <a:off x="457202" y="1764631"/>
            <a:ext cx="8180802" cy="4626741"/>
          </a:xfrm>
        </p:spPr>
        <p:txBody>
          <a:bodyPr>
            <a:normAutofit/>
          </a:bodyPr>
          <a:lstStyle/>
          <a:p>
            <a:pPr marL="0" lvl="0" indent="0">
              <a:buClr>
                <a:srgbClr val="1F4E79"/>
              </a:buClr>
              <a:buNone/>
            </a:pPr>
            <a:r>
              <a:rPr lang="en-US" sz="2400" b="1" dirty="0"/>
              <a:t>Supply Chain Disruption</a:t>
            </a:r>
          </a:p>
          <a:p>
            <a:pPr lvl="0">
              <a:buClr>
                <a:srgbClr val="1F4E79"/>
              </a:buClr>
            </a:pPr>
            <a:r>
              <a:rPr lang="en-US" sz="2000" i="1" dirty="0"/>
              <a:t>What resources are available at the alternate location?</a:t>
            </a:r>
          </a:p>
          <a:p>
            <a:pPr lvl="0">
              <a:buClr>
                <a:srgbClr val="1F4E79"/>
              </a:buClr>
            </a:pPr>
            <a:r>
              <a:rPr lang="en-US" sz="2000" i="1" dirty="0"/>
              <a:t>Who is authorized to make resource purchases or leasing decisions?</a:t>
            </a:r>
          </a:p>
          <a:p>
            <a:pPr lvl="0">
              <a:buClr>
                <a:srgbClr val="1F4E79"/>
              </a:buClr>
            </a:pPr>
            <a:r>
              <a:rPr lang="en-US" sz="2000" i="1" dirty="0"/>
              <a:t>How quickly can resources be procured?</a:t>
            </a:r>
          </a:p>
          <a:p>
            <a:pPr lvl="0">
              <a:buClr>
                <a:srgbClr val="1F4E79"/>
              </a:buClr>
            </a:pPr>
            <a:r>
              <a:rPr lang="en-US" sz="2000" i="1" dirty="0"/>
              <a:t>What vendors will be used to obtain resources?</a:t>
            </a:r>
          </a:p>
          <a:p>
            <a:pPr lvl="0">
              <a:buClr>
                <a:srgbClr val="1F4E79"/>
              </a:buClr>
            </a:pPr>
            <a:r>
              <a:rPr lang="en-US" sz="2000" i="1" dirty="0"/>
              <a:t>How will vendors be contacted?</a:t>
            </a:r>
          </a:p>
          <a:p>
            <a:pPr lvl="0">
              <a:buClr>
                <a:srgbClr val="1F4E79"/>
              </a:buClr>
            </a:pPr>
            <a:r>
              <a:rPr lang="en-US" sz="2000" i="1" dirty="0"/>
              <a:t>If primary vendors are unavailable, how will resources be acquired?</a:t>
            </a:r>
          </a:p>
          <a:p>
            <a:pPr lvl="0">
              <a:buClr>
                <a:srgbClr val="1F4E79"/>
              </a:buClr>
            </a:pPr>
            <a:r>
              <a:rPr lang="en-US" sz="2000" i="1" dirty="0"/>
              <a:t>What work-around options are available for performing critical business processes with limited resources?</a:t>
            </a:r>
          </a:p>
          <a:p>
            <a:pPr lvl="0">
              <a:buClr>
                <a:srgbClr val="1F4E79"/>
              </a:buClr>
            </a:pPr>
            <a:r>
              <a:rPr lang="en-US" sz="2000" i="1" dirty="0"/>
              <a:t>How will employees be informed about limited resources or updated procedures?</a:t>
            </a:r>
            <a:endParaRPr lang="en-US" sz="2000" dirty="0"/>
          </a:p>
          <a:p>
            <a:endParaRPr lang="en-US" dirty="0"/>
          </a:p>
        </p:txBody>
      </p:sp>
      <p:sp>
        <p:nvSpPr>
          <p:cNvPr id="6" name="TextBox 5">
            <a:extLst>
              <a:ext uri="{FF2B5EF4-FFF2-40B4-BE49-F238E27FC236}">
                <a16:creationId xmlns:a16="http://schemas.microsoft.com/office/drawing/2014/main" id="{6F6E7DDF-3501-4A7F-8F04-61A3739F4588}"/>
              </a:ext>
            </a:extLst>
          </p:cNvPr>
          <p:cNvSpPr txBox="1"/>
          <p:nvPr/>
        </p:nvSpPr>
        <p:spPr>
          <a:xfrm>
            <a:off x="457201" y="1426078"/>
            <a:ext cx="6759094"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questions based on selected scenario(s). Delete unused questions.]</a:t>
            </a:r>
          </a:p>
        </p:txBody>
      </p:sp>
    </p:spTree>
    <p:extLst>
      <p:ext uri="{BB962C8B-B14F-4D97-AF65-F5344CB8AC3E}">
        <p14:creationId xmlns:p14="http://schemas.microsoft.com/office/powerpoint/2010/main" val="283582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a:t>
            </a:r>
          </a:p>
        </p:txBody>
      </p:sp>
      <p:sp>
        <p:nvSpPr>
          <p:cNvPr id="5" name="Content Placeholder 4"/>
          <p:cNvSpPr>
            <a:spLocks noGrp="1"/>
          </p:cNvSpPr>
          <p:nvPr>
            <p:ph idx="1"/>
          </p:nvPr>
        </p:nvSpPr>
        <p:spPr>
          <a:xfrm>
            <a:off x="457202" y="1764631"/>
            <a:ext cx="8180802" cy="4626741"/>
          </a:xfrm>
        </p:spPr>
        <p:txBody>
          <a:bodyPr>
            <a:normAutofit/>
          </a:bodyPr>
          <a:lstStyle/>
          <a:p>
            <a:pPr marL="0" lvl="0" indent="0">
              <a:buClr>
                <a:srgbClr val="1F4E79"/>
              </a:buClr>
              <a:buNone/>
            </a:pPr>
            <a:r>
              <a:rPr lang="en-US" sz="2400" b="1" dirty="0"/>
              <a:t>Network Disruption</a:t>
            </a:r>
          </a:p>
          <a:p>
            <a:pPr lvl="0">
              <a:buClr>
                <a:srgbClr val="1F4E79"/>
              </a:buClr>
            </a:pPr>
            <a:r>
              <a:rPr lang="en-US" sz="2000" i="1" dirty="0"/>
              <a:t>What management decisions are being made as a result of this situation?</a:t>
            </a:r>
          </a:p>
          <a:p>
            <a:pPr lvl="0">
              <a:buClr>
                <a:srgbClr val="1F4E79"/>
              </a:buClr>
            </a:pPr>
            <a:r>
              <a:rPr lang="en-US" sz="2000" i="1" dirty="0"/>
              <a:t>Who will be contacted regarding this situation? </a:t>
            </a:r>
          </a:p>
          <a:p>
            <a:pPr lvl="0">
              <a:buClr>
                <a:srgbClr val="1F4E79"/>
              </a:buClr>
            </a:pPr>
            <a:r>
              <a:rPr lang="en-US" sz="2000" i="1" dirty="0"/>
              <a:t>How will critical processes be performed if network access is down? </a:t>
            </a:r>
          </a:p>
          <a:p>
            <a:pPr lvl="0">
              <a:buClr>
                <a:srgbClr val="1F4E79"/>
              </a:buClr>
            </a:pPr>
            <a:r>
              <a:rPr lang="en-US" sz="2000" i="1" dirty="0"/>
              <a:t>How will staff be notified of the situation?</a:t>
            </a:r>
          </a:p>
          <a:p>
            <a:pPr lvl="0">
              <a:buClr>
                <a:srgbClr val="1F4E79"/>
              </a:buClr>
            </a:pPr>
            <a:r>
              <a:rPr lang="en-US" sz="2000" i="1" dirty="0"/>
              <a:t>Will any information be communicated to the public?</a:t>
            </a:r>
          </a:p>
          <a:p>
            <a:pPr lvl="0">
              <a:buClr>
                <a:srgbClr val="1F4E79"/>
              </a:buClr>
            </a:pPr>
            <a:r>
              <a:rPr lang="en-US" sz="2000" i="1" dirty="0"/>
              <a:t>What partners are you working with to mitigate or resolve the situation?</a:t>
            </a:r>
          </a:p>
          <a:p>
            <a:pPr marL="0" indent="0">
              <a:buNone/>
            </a:pPr>
            <a:endParaRPr lang="en-US" dirty="0"/>
          </a:p>
        </p:txBody>
      </p:sp>
      <p:sp>
        <p:nvSpPr>
          <p:cNvPr id="6" name="TextBox 5">
            <a:extLst>
              <a:ext uri="{FF2B5EF4-FFF2-40B4-BE49-F238E27FC236}">
                <a16:creationId xmlns:a16="http://schemas.microsoft.com/office/drawing/2014/main" id="{6F6E7DDF-3501-4A7F-8F04-61A3739F4588}"/>
              </a:ext>
            </a:extLst>
          </p:cNvPr>
          <p:cNvSpPr txBox="1"/>
          <p:nvPr/>
        </p:nvSpPr>
        <p:spPr>
          <a:xfrm>
            <a:off x="457201" y="1426078"/>
            <a:ext cx="6877717" cy="338554"/>
          </a:xfrm>
          <a:prstGeom prst="rect">
            <a:avLst/>
          </a:prstGeom>
          <a:noFill/>
        </p:spPr>
        <p:txBody>
          <a:bodyPr wrap="none" rtlCol="0">
            <a:spAutoFit/>
          </a:bodyPr>
          <a:lstStyle/>
          <a:p>
            <a:r>
              <a:rPr lang="en-US" sz="1600" dirty="0">
                <a:highlight>
                  <a:srgbClr val="FFFF00"/>
                </a:highlight>
                <a:latin typeface="Segoe UI Semilight" panose="020B0402040204020203" pitchFamily="34" charset="0"/>
                <a:cs typeface="Segoe UI Semilight" panose="020B0402040204020203" pitchFamily="34" charset="0"/>
              </a:rPr>
              <a:t>[Update questions based on selected scenario(s). Deleted unused questions.]</a:t>
            </a:r>
          </a:p>
        </p:txBody>
      </p:sp>
    </p:spTree>
    <p:extLst>
      <p:ext uri="{BB962C8B-B14F-4D97-AF65-F5344CB8AC3E}">
        <p14:creationId xmlns:p14="http://schemas.microsoft.com/office/powerpoint/2010/main" val="324754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3</a:t>
            </a:r>
          </a:p>
        </p:txBody>
      </p:sp>
      <p:sp>
        <p:nvSpPr>
          <p:cNvPr id="3" name="Text Placeholder 2"/>
          <p:cNvSpPr>
            <a:spLocks noGrp="1"/>
          </p:cNvSpPr>
          <p:nvPr>
            <p:ph type="subTitle" idx="1"/>
          </p:nvPr>
        </p:nvSpPr>
        <p:spPr>
          <a:xfrm>
            <a:off x="825011" y="4604929"/>
            <a:ext cx="5486400" cy="1349555"/>
          </a:xfrm>
        </p:spPr>
        <p:txBody>
          <a:bodyPr>
            <a:normAutofit/>
          </a:bodyPr>
          <a:lstStyle/>
          <a:p>
            <a:r>
              <a:rPr lang="en-US" sz="3200" dirty="0">
                <a:latin typeface="Segoe UI Semibold" panose="020B0702040204020203" pitchFamily="34" charset="0"/>
                <a:cs typeface="Segoe UI Semibold" panose="020B0702040204020203" pitchFamily="34" charset="0"/>
              </a:rPr>
              <a:t>COOP Plan Phase 4 – Reconstitution</a:t>
            </a:r>
          </a:p>
        </p:txBody>
      </p:sp>
      <p:sp>
        <p:nvSpPr>
          <p:cNvPr id="7" name="TextBox 6">
            <a:extLst>
              <a:ext uri="{FF2B5EF4-FFF2-40B4-BE49-F238E27FC236}">
                <a16:creationId xmlns:a16="http://schemas.microsoft.com/office/drawing/2014/main" id="{F74B29BF-0B83-4035-94EC-3B06C5824000}"/>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228481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018E9F9-4531-4AFB-89DD-910C55418584}"/>
              </a:ext>
            </a:extLst>
          </p:cNvPr>
          <p:cNvSpPr>
            <a:spLocks noGrp="1"/>
          </p:cNvSpPr>
          <p:nvPr>
            <p:ph type="title"/>
          </p:nvPr>
        </p:nvSpPr>
        <p:spPr>
          <a:xfrm>
            <a:off x="454253" y="898690"/>
            <a:ext cx="8388089" cy="779282"/>
          </a:xfrm>
        </p:spPr>
        <p:txBody>
          <a:bodyPr>
            <a:normAutofit/>
          </a:bodyPr>
          <a:lstStyle/>
          <a:p>
            <a:r>
              <a:rPr lang="en-US" sz="4000" dirty="0">
                <a:solidFill>
                  <a:schemeClr val="tx1"/>
                </a:solidFill>
                <a:latin typeface="Segoe UI Semibold" panose="020B0702040204020203" pitchFamily="34" charset="0"/>
                <a:cs typeface="Segoe UI Semibold" panose="020B0702040204020203" pitchFamily="34" charset="0"/>
              </a:rPr>
              <a:t>Agenda</a:t>
            </a:r>
          </a:p>
        </p:txBody>
      </p:sp>
      <p:graphicFrame>
        <p:nvGraphicFramePr>
          <p:cNvPr id="11" name="Table 10">
            <a:extLst>
              <a:ext uri="{FF2B5EF4-FFF2-40B4-BE49-F238E27FC236}">
                <a16:creationId xmlns:a16="http://schemas.microsoft.com/office/drawing/2014/main" id="{26A2E109-30EE-4B86-8ABA-18EECAFF3532}"/>
              </a:ext>
            </a:extLst>
          </p:cNvPr>
          <p:cNvGraphicFramePr>
            <a:graphicFrameLocks noGrp="1"/>
          </p:cNvGraphicFramePr>
          <p:nvPr>
            <p:extLst>
              <p:ext uri="{D42A27DB-BD31-4B8C-83A1-F6EECF244321}">
                <p14:modId xmlns:p14="http://schemas.microsoft.com/office/powerpoint/2010/main" val="2903165015"/>
              </p:ext>
            </p:extLst>
          </p:nvPr>
        </p:nvGraphicFramePr>
        <p:xfrm>
          <a:off x="751113" y="1612656"/>
          <a:ext cx="7805057" cy="4609335"/>
        </p:xfrm>
        <a:graphic>
          <a:graphicData uri="http://schemas.openxmlformats.org/drawingml/2006/table">
            <a:tbl>
              <a:tblPr firstRow="1" firstCol="1" bandRow="1"/>
              <a:tblGrid>
                <a:gridCol w="1273017">
                  <a:extLst>
                    <a:ext uri="{9D8B030D-6E8A-4147-A177-3AD203B41FA5}">
                      <a16:colId xmlns:a16="http://schemas.microsoft.com/office/drawing/2014/main" val="257641299"/>
                    </a:ext>
                  </a:extLst>
                </a:gridCol>
                <a:gridCol w="6532040">
                  <a:extLst>
                    <a:ext uri="{9D8B030D-6E8A-4147-A177-3AD203B41FA5}">
                      <a16:colId xmlns:a16="http://schemas.microsoft.com/office/drawing/2014/main" val="4122460372"/>
                    </a:ext>
                  </a:extLst>
                </a:gridCol>
              </a:tblGrid>
              <a:tr h="329198">
                <a:tc>
                  <a:txBody>
                    <a:bodyPr/>
                    <a:lstStyle/>
                    <a:p>
                      <a:pPr marL="0" marR="0" algn="just">
                        <a:lnSpc>
                          <a:spcPct val="115000"/>
                        </a:lnSpc>
                        <a:spcBef>
                          <a:spcPts val="0"/>
                        </a:spcBef>
                        <a:spcAft>
                          <a:spcPts val="0"/>
                        </a:spcAft>
                      </a:pPr>
                      <a:r>
                        <a:rPr lang="en-US" sz="1600" b="1" dirty="0">
                          <a:solidFill>
                            <a:srgbClr val="FFFFFF"/>
                          </a:solidFill>
                          <a:effectLst/>
                          <a:latin typeface="+mn-lt"/>
                          <a:ea typeface="Calibri" panose="020F0502020204030204" pitchFamily="34" charset="0"/>
                          <a:cs typeface="Times New Roman" panose="02020603050405020304" pitchFamily="18" charset="0"/>
                        </a:rPr>
                        <a:t>TIME</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3658"/>
                    </a:solidFill>
                  </a:tcPr>
                </a:tc>
                <a:tc>
                  <a:txBody>
                    <a:bodyPr/>
                    <a:lstStyle/>
                    <a:p>
                      <a:pPr marL="0" marR="0" algn="just">
                        <a:lnSpc>
                          <a:spcPct val="115000"/>
                        </a:lnSpc>
                        <a:spcBef>
                          <a:spcPts val="0"/>
                        </a:spcBef>
                        <a:spcAft>
                          <a:spcPts val="0"/>
                        </a:spcAft>
                      </a:pPr>
                      <a:r>
                        <a:rPr lang="en-US" sz="1600" b="1" dirty="0">
                          <a:solidFill>
                            <a:srgbClr val="FFFFFF"/>
                          </a:solidFill>
                          <a:effectLst/>
                          <a:latin typeface="+mn-lt"/>
                          <a:ea typeface="Calibri" panose="020F0502020204030204" pitchFamily="34" charset="0"/>
                          <a:cs typeface="Times New Roman" panose="02020603050405020304" pitchFamily="18" charset="0"/>
                        </a:rPr>
                        <a:t>AGENDA ITEM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3658"/>
                    </a:solidFill>
                  </a:tcPr>
                </a:tc>
                <a:extLst>
                  <a:ext uri="{0D108BD9-81ED-4DB2-BD59-A6C34878D82A}">
                    <a16:rowId xmlns:a16="http://schemas.microsoft.com/office/drawing/2014/main" val="152325230"/>
                  </a:ext>
                </a:extLst>
              </a:tr>
              <a:tr h="329198">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Participant Sign-In</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247159"/>
                  </a:ext>
                </a:extLst>
              </a:tr>
              <a:tr h="565044">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 </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tc>
                  <a:txBody>
                    <a:bodyPr/>
                    <a:lstStyle/>
                    <a:p>
                      <a:pPr marL="0" marR="0" algn="just">
                        <a:lnSpc>
                          <a:spcPct val="115000"/>
                        </a:lnSpc>
                        <a:spcBef>
                          <a:spcPts val="0"/>
                        </a:spcBef>
                        <a:spcAft>
                          <a:spcPts val="0"/>
                        </a:spcAft>
                        <a:tabLst>
                          <a:tab pos="588645" algn="l"/>
                        </a:tabLst>
                      </a:pPr>
                      <a:r>
                        <a:rPr lang="en-US" sz="1600" dirty="0">
                          <a:effectLst/>
                          <a:latin typeface="+mn-lt"/>
                          <a:ea typeface="Calibri" panose="020F0502020204030204" pitchFamily="34" charset="0"/>
                          <a:cs typeface="Segoe UI Semilight" panose="020B0402040204020203" pitchFamily="34" charset="0"/>
                        </a:rPr>
                        <a:t>Opening Remarks</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extLst>
                  <a:ext uri="{0D108BD9-81ED-4DB2-BD59-A6C34878D82A}">
                    <a16:rowId xmlns:a16="http://schemas.microsoft.com/office/drawing/2014/main" val="2564234260"/>
                  </a:ext>
                </a:extLst>
              </a:tr>
              <a:tr h="384435">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mn-lt"/>
                          <a:ea typeface="Calibri" panose="020F0502020204030204" pitchFamily="34" charset="0"/>
                          <a:cs typeface="Segoe UI Semilight" panose="020B0402040204020203" pitchFamily="34" charset="0"/>
                        </a:rPr>
                        <a:t>Module 1: COOP Plan Phase 2 – Activation and Notification</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877397"/>
                  </a:ext>
                </a:extLst>
              </a:tr>
              <a:tr h="332664">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tc>
                  <a:txBody>
                    <a:bodyPr/>
                    <a:lstStyle/>
                    <a:p>
                      <a:pPr marL="0" marR="0" algn="just">
                        <a:lnSpc>
                          <a:spcPct val="115000"/>
                        </a:lnSpc>
                        <a:spcBef>
                          <a:spcPts val="0"/>
                        </a:spcBef>
                        <a:spcAft>
                          <a:spcPts val="0"/>
                        </a:spcAft>
                        <a:tabLst>
                          <a:tab pos="588645" algn="l"/>
                        </a:tabLst>
                      </a:pPr>
                      <a:r>
                        <a:rPr lang="en-US" sz="1600" dirty="0">
                          <a:effectLst/>
                          <a:latin typeface="+mn-lt"/>
                          <a:ea typeface="Calibri" panose="020F0502020204030204" pitchFamily="34" charset="0"/>
                          <a:cs typeface="Segoe UI Semilight" panose="020B0402040204020203" pitchFamily="34" charset="0"/>
                        </a:rPr>
                        <a:t>Break </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extLst>
                  <a:ext uri="{0D108BD9-81ED-4DB2-BD59-A6C34878D82A}">
                    <a16:rowId xmlns:a16="http://schemas.microsoft.com/office/drawing/2014/main" val="2361756524"/>
                  </a:ext>
                </a:extLst>
              </a:tr>
              <a:tr h="384435">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mn-lt"/>
                          <a:ea typeface="Calibri" panose="020F0502020204030204" pitchFamily="34" charset="0"/>
                          <a:cs typeface="Segoe UI Semilight" panose="020B0402040204020203" pitchFamily="34" charset="0"/>
                        </a:rPr>
                        <a:t>Module 2: COOP Plan Phase 3 – COOP Operations</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000900"/>
                  </a:ext>
                </a:extLst>
              </a:tr>
              <a:tr h="376326">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tc>
                  <a:txBody>
                    <a:bodyPr/>
                    <a:lstStyle/>
                    <a:p>
                      <a:pPr marL="0" marR="0" algn="just">
                        <a:lnSpc>
                          <a:spcPct val="115000"/>
                        </a:lnSpc>
                        <a:spcBef>
                          <a:spcPts val="0"/>
                        </a:spcBef>
                        <a:spcAft>
                          <a:spcPts val="0"/>
                        </a:spcAft>
                        <a:tabLst>
                          <a:tab pos="588645" algn="l"/>
                        </a:tabLst>
                      </a:pPr>
                      <a:r>
                        <a:rPr lang="en-US" sz="1600" dirty="0">
                          <a:effectLst/>
                          <a:latin typeface="+mn-lt"/>
                          <a:ea typeface="Calibri" panose="020F0502020204030204" pitchFamily="34" charset="0"/>
                          <a:cs typeface="Times New Roman" panose="02020603050405020304" pitchFamily="18" charset="0"/>
                        </a:rPr>
                        <a:t>Break</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extLst>
                  <a:ext uri="{0D108BD9-81ED-4DB2-BD59-A6C34878D82A}">
                    <a16:rowId xmlns:a16="http://schemas.microsoft.com/office/drawing/2014/main" val="780787619"/>
                  </a:ext>
                </a:extLst>
              </a:tr>
              <a:tr h="384435">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Segoe UI Semilight" panose="020B0402040204020203" pitchFamily="34" charset="0"/>
                        </a:rPr>
                        <a:t>Optional</a:t>
                      </a:r>
                      <a:r>
                        <a:rPr lang="en-US" sz="1600" dirty="0">
                          <a:effectLst/>
                          <a:latin typeface="+mn-lt"/>
                          <a:ea typeface="Calibri" panose="020F0502020204030204" pitchFamily="34" charset="0"/>
                          <a:cs typeface="Segoe UI Semilight" panose="020B0402040204020203" pitchFamily="34" charset="0"/>
                        </a:rPr>
                        <a:t> Module 2A: COOP Plan Phase 3 (cont.) – Advanced COOP Operations </a:t>
                      </a:r>
                      <a:r>
                        <a:rPr lang="en-US" sz="1600" dirty="0">
                          <a:effectLst/>
                          <a:highlight>
                            <a:srgbClr val="FFFF00"/>
                          </a:highlight>
                          <a:latin typeface="+mn-lt"/>
                          <a:ea typeface="Calibri" panose="020F0502020204030204" pitchFamily="34" charset="0"/>
                          <a:cs typeface="Segoe UI Semilight" panose="020B0402040204020203" pitchFamily="34" charset="0"/>
                        </a:rPr>
                        <a:t>[Delete if not applicable]</a:t>
                      </a:r>
                      <a:endParaRPr lang="en-US" sz="1600" dirty="0">
                        <a:effectLst/>
                        <a:highlight>
                          <a:srgbClr val="FFFF00"/>
                        </a:highligh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762328"/>
                  </a:ext>
                </a:extLst>
              </a:tr>
              <a:tr h="376326">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tc>
                  <a:txBody>
                    <a:bodyPr/>
                    <a:lstStyle/>
                    <a:p>
                      <a:pPr marL="0" marR="0" algn="just">
                        <a:lnSpc>
                          <a:spcPct val="115000"/>
                        </a:lnSpc>
                        <a:spcBef>
                          <a:spcPts val="0"/>
                        </a:spcBef>
                        <a:spcAft>
                          <a:spcPts val="0"/>
                        </a:spcAft>
                        <a:tabLst>
                          <a:tab pos="588645" algn="l"/>
                        </a:tabLst>
                      </a:pPr>
                      <a:r>
                        <a:rPr lang="en-US" sz="1600" dirty="0">
                          <a:effectLst/>
                          <a:latin typeface="+mn-lt"/>
                          <a:ea typeface="Calibri" panose="020F0502020204030204" pitchFamily="34" charset="0"/>
                          <a:cs typeface="Times New Roman" panose="02020603050405020304" pitchFamily="18" charset="0"/>
                        </a:rPr>
                        <a:t>Break</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extLst>
                  <a:ext uri="{0D108BD9-81ED-4DB2-BD59-A6C34878D82A}">
                    <a16:rowId xmlns:a16="http://schemas.microsoft.com/office/drawing/2014/main" val="947727349"/>
                  </a:ext>
                </a:extLst>
              </a:tr>
              <a:tr h="384435">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mn-lt"/>
                          <a:ea typeface="Calibri" panose="020F0502020204030204" pitchFamily="34" charset="0"/>
                          <a:cs typeface="Segoe UI Semilight" panose="020B0402040204020203" pitchFamily="34" charset="0"/>
                        </a:rPr>
                        <a:t>Module 3: COOP Plan Phase 4 – Reconstitution</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729836"/>
                  </a:ext>
                </a:extLst>
              </a:tr>
              <a:tr h="301476">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tc>
                  <a:txBody>
                    <a:bodyPr/>
                    <a:lstStyle/>
                    <a:p>
                      <a:pPr marL="0" marR="0" algn="just">
                        <a:lnSpc>
                          <a:spcPct val="115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Exercise Hotwash</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3E8"/>
                    </a:solidFill>
                  </a:tcPr>
                </a:tc>
                <a:extLst>
                  <a:ext uri="{0D108BD9-81ED-4DB2-BD59-A6C34878D82A}">
                    <a16:rowId xmlns:a16="http://schemas.microsoft.com/office/drawing/2014/main" val="3345559403"/>
                  </a:ext>
                </a:extLst>
              </a:tr>
              <a:tr h="301476">
                <a:tc>
                  <a:txBody>
                    <a:bodyPr/>
                    <a:lstStyle/>
                    <a:p>
                      <a:pPr marL="0" marR="0" algn="just">
                        <a:lnSpc>
                          <a:spcPct val="115000"/>
                        </a:lnSpc>
                        <a:spcBef>
                          <a:spcPts val="0"/>
                        </a:spcBef>
                        <a:spcAft>
                          <a:spcPts val="0"/>
                        </a:spcAft>
                      </a:pPr>
                      <a:r>
                        <a:rPr lang="en-US" sz="1600" b="1" dirty="0">
                          <a:effectLst/>
                          <a:latin typeface="+mn-lt"/>
                          <a:ea typeface="Calibri" panose="020F0502020204030204" pitchFamily="34" charset="0"/>
                          <a:cs typeface="Times New Roman" panose="02020603050405020304" pitchFamily="18" charset="0"/>
                        </a:rPr>
                        <a:t>HH:MM</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Closing Remarks and Adjournment</a:t>
                      </a:r>
                      <a:endParaRPr lang="en-US" sz="1600" dirty="0">
                        <a:effectLst/>
                        <a:latin typeface="+mn-lt"/>
                        <a:ea typeface="Segoe UI Semilight" panose="020B04020402040202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346887"/>
                  </a:ext>
                </a:extLst>
              </a:tr>
            </a:tbl>
          </a:graphicData>
        </a:graphic>
      </p:graphicFrame>
      <p:sp>
        <p:nvSpPr>
          <p:cNvPr id="12" name="TextBox 11">
            <a:extLst>
              <a:ext uri="{FF2B5EF4-FFF2-40B4-BE49-F238E27FC236}">
                <a16:creationId xmlns:a16="http://schemas.microsoft.com/office/drawing/2014/main" id="{D95D14B6-CB91-4F78-8B8D-EED06F9EF96C}"/>
              </a:ext>
            </a:extLst>
          </p:cNvPr>
          <p:cNvSpPr txBox="1"/>
          <p:nvPr/>
        </p:nvSpPr>
        <p:spPr>
          <a:xfrm>
            <a:off x="2318991" y="1169654"/>
            <a:ext cx="2362250" cy="338554"/>
          </a:xfrm>
          <a:prstGeom prst="rect">
            <a:avLst/>
          </a:prstGeom>
          <a:noFill/>
        </p:spPr>
        <p:txBody>
          <a:bodyPr wrap="none" rtlCol="0">
            <a:spAutoFit/>
          </a:bodyPr>
          <a:lstStyle/>
          <a:p>
            <a:r>
              <a:rPr lang="en-US" sz="1600" dirty="0">
                <a:highlight>
                  <a:srgbClr val="FFFF00"/>
                </a:highlight>
                <a:cs typeface="Segoe UI Semilight" panose="020B0402040204020203" pitchFamily="34" charset="0"/>
              </a:rPr>
              <a:t>[Update based on SitMan]</a:t>
            </a:r>
          </a:p>
        </p:txBody>
      </p:sp>
    </p:spTree>
    <p:extLst>
      <p:ext uri="{BB962C8B-B14F-4D97-AF65-F5344CB8AC3E}">
        <p14:creationId xmlns:p14="http://schemas.microsoft.com/office/powerpoint/2010/main" val="2889704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Scenario Update</a:t>
            </a:r>
          </a:p>
        </p:txBody>
      </p:sp>
      <p:sp>
        <p:nvSpPr>
          <p:cNvPr id="5" name="Content Placeholder 4"/>
          <p:cNvSpPr>
            <a:spLocks noGrp="1"/>
          </p:cNvSpPr>
          <p:nvPr>
            <p:ph idx="1"/>
          </p:nvPr>
        </p:nvSpPr>
        <p:spPr>
          <a:xfrm>
            <a:off x="457202" y="1764631"/>
            <a:ext cx="8180802" cy="4834132"/>
          </a:xfrm>
        </p:spPr>
        <p:txBody>
          <a:bodyPr>
            <a:normAutofit/>
          </a:bodyPr>
          <a:lstStyle/>
          <a:p>
            <a:pPr>
              <a:buClr>
                <a:srgbClr val="1F4E79"/>
              </a:buClr>
            </a:pPr>
            <a:r>
              <a:rPr lang="en-US" dirty="0"/>
              <a:t>It has been 15 days since the incident, and personnel are operating from the alternate location(s)/teleworking.</a:t>
            </a:r>
          </a:p>
          <a:p>
            <a:pPr>
              <a:buClr>
                <a:srgbClr val="1F4E79"/>
              </a:buClr>
            </a:pPr>
            <a:r>
              <a:rPr lang="en-US" dirty="0"/>
              <a:t>Leadership was just notified that repairs will be more extensive than initially believed. Estimates indicate that the primary building will be closed for an additional 45–60 days.</a:t>
            </a:r>
          </a:p>
          <a:p>
            <a:pPr>
              <a:buClr>
                <a:srgbClr val="1F4E79"/>
              </a:buClr>
            </a:pPr>
            <a:r>
              <a:rPr lang="en-US" dirty="0"/>
              <a:t>Staff identify that supplemental equipment will be needed to replace worn or damaged equipment.</a:t>
            </a:r>
          </a:p>
          <a:p>
            <a:pPr>
              <a:buClr>
                <a:srgbClr val="1F4E79"/>
              </a:buClr>
            </a:pPr>
            <a:endParaRPr lang="en-US" sz="2400" dirty="0"/>
          </a:p>
        </p:txBody>
      </p:sp>
    </p:spTree>
    <p:extLst>
      <p:ext uri="{BB962C8B-B14F-4D97-AF65-F5344CB8AC3E}">
        <p14:creationId xmlns:p14="http://schemas.microsoft.com/office/powerpoint/2010/main" val="1853134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Key Issues</a:t>
            </a:r>
          </a:p>
        </p:txBody>
      </p:sp>
      <p:sp>
        <p:nvSpPr>
          <p:cNvPr id="5" name="Content Placeholder 4"/>
          <p:cNvSpPr>
            <a:spLocks noGrp="1"/>
          </p:cNvSpPr>
          <p:nvPr>
            <p:ph idx="1"/>
          </p:nvPr>
        </p:nvSpPr>
        <p:spPr/>
        <p:txBody>
          <a:bodyPr>
            <a:normAutofit/>
          </a:bodyPr>
          <a:lstStyle/>
          <a:p>
            <a:pPr lvl="0">
              <a:buClr>
                <a:srgbClr val="1F4E79"/>
              </a:buClr>
            </a:pPr>
            <a:r>
              <a:rPr lang="en-US" dirty="0"/>
              <a:t>Long-term leasing and operational considerations</a:t>
            </a:r>
          </a:p>
          <a:p>
            <a:pPr lvl="0">
              <a:buClr>
                <a:srgbClr val="1F4E79"/>
              </a:buClr>
            </a:pPr>
            <a:r>
              <a:rPr lang="en-US" dirty="0"/>
              <a:t>Recovery tracking and communication</a:t>
            </a:r>
          </a:p>
          <a:p>
            <a:pPr lvl="1" algn="just"/>
            <a:endParaRPr lang="en-US" dirty="0"/>
          </a:p>
          <a:p>
            <a:endParaRPr lang="en-US" dirty="0"/>
          </a:p>
        </p:txBody>
      </p:sp>
    </p:spTree>
    <p:extLst>
      <p:ext uri="{BB962C8B-B14F-4D97-AF65-F5344CB8AC3E}">
        <p14:creationId xmlns:p14="http://schemas.microsoft.com/office/powerpoint/2010/main" val="1013632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Questions </a:t>
            </a:r>
          </a:p>
        </p:txBody>
      </p:sp>
      <p:sp>
        <p:nvSpPr>
          <p:cNvPr id="5" name="Content Placeholder 4"/>
          <p:cNvSpPr>
            <a:spLocks noGrp="1"/>
          </p:cNvSpPr>
          <p:nvPr>
            <p:ph idx="1"/>
          </p:nvPr>
        </p:nvSpPr>
        <p:spPr>
          <a:xfrm>
            <a:off x="457202" y="1393371"/>
            <a:ext cx="8180802" cy="5170715"/>
          </a:xfrm>
        </p:spPr>
        <p:txBody>
          <a:bodyPr>
            <a:normAutofit/>
          </a:bodyPr>
          <a:lstStyle/>
          <a:p>
            <a:pPr lvl="0">
              <a:buClr>
                <a:srgbClr val="1F4E79"/>
              </a:buClr>
            </a:pPr>
            <a:r>
              <a:rPr lang="en-US" sz="2400" i="1" dirty="0"/>
              <a:t>Who will approve purchases during COOP operations?</a:t>
            </a:r>
          </a:p>
          <a:p>
            <a:pPr lvl="0">
              <a:buClr>
                <a:srgbClr val="1F4E79"/>
              </a:buClr>
            </a:pPr>
            <a:r>
              <a:rPr lang="en-US" sz="2400" i="1" dirty="0"/>
              <a:t>What is the process for acquiring additional supplies during COOP operations?</a:t>
            </a:r>
          </a:p>
          <a:p>
            <a:pPr lvl="0">
              <a:buClr>
                <a:srgbClr val="1F4E79"/>
              </a:buClr>
            </a:pPr>
            <a:r>
              <a:rPr lang="en-US" sz="2400" i="1" dirty="0"/>
              <a:t>Does the extended timeframe trigger any alternate facility leasing requirements?</a:t>
            </a:r>
          </a:p>
          <a:p>
            <a:pPr lvl="0">
              <a:buClr>
                <a:srgbClr val="1F4E79"/>
              </a:buClr>
            </a:pPr>
            <a:r>
              <a:rPr lang="en-US" sz="2400" i="1" dirty="0"/>
              <a:t>Using the options identified in the COOP Plan, describe the process of recovery and how progress will be tracked.</a:t>
            </a:r>
          </a:p>
          <a:p>
            <a:pPr lvl="0">
              <a:buClr>
                <a:srgbClr val="1F4E79"/>
              </a:buClr>
            </a:pPr>
            <a:r>
              <a:rPr lang="en-US" sz="2400" i="1" dirty="0"/>
              <a:t>How will employee impacts (e.g., psychological) be addressed?</a:t>
            </a:r>
          </a:p>
          <a:p>
            <a:pPr lvl="0">
              <a:buClr>
                <a:srgbClr val="1F4E79"/>
              </a:buClr>
            </a:pPr>
            <a:r>
              <a:rPr lang="en-US" sz="2400" i="1" dirty="0"/>
              <a:t>Will an extended relocation impact essential functions/critical business processes?</a:t>
            </a:r>
          </a:p>
          <a:p>
            <a:pPr lvl="0">
              <a:buClr>
                <a:srgbClr val="1F4E79"/>
              </a:buClr>
            </a:pPr>
            <a:r>
              <a:rPr lang="en-US" sz="2400" i="1" dirty="0"/>
              <a:t>What is the process for updating the COOP Plan based on observations from this incident?</a:t>
            </a:r>
          </a:p>
          <a:p>
            <a:pPr marL="0" indent="0">
              <a:buNone/>
            </a:pPr>
            <a:endParaRPr lang="en-US" dirty="0"/>
          </a:p>
        </p:txBody>
      </p:sp>
    </p:spTree>
    <p:extLst>
      <p:ext uri="{BB962C8B-B14F-4D97-AF65-F5344CB8AC3E}">
        <p14:creationId xmlns:p14="http://schemas.microsoft.com/office/powerpoint/2010/main" val="135801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Participant Feedback and Hotwash</a:t>
            </a:r>
          </a:p>
        </p:txBody>
      </p:sp>
      <p:sp>
        <p:nvSpPr>
          <p:cNvPr id="3" name="Text Placeholder 2"/>
          <p:cNvSpPr>
            <a:spLocks noGrp="1"/>
          </p:cNvSpPr>
          <p:nvPr>
            <p:ph type="subTitle" idx="1"/>
          </p:nvPr>
        </p:nvSpPr>
        <p:spPr>
          <a:xfrm>
            <a:off x="825011" y="4604929"/>
            <a:ext cx="5486400" cy="1349555"/>
          </a:xfrm>
        </p:spPr>
        <p:txBody>
          <a:bodyPr>
            <a:normAutofit/>
          </a:bodyPr>
          <a:lstStyle/>
          <a:p>
            <a:endParaRPr lang="en-US" sz="3200" dirty="0">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F74B29BF-0B83-4035-94EC-3B06C5824000}"/>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340608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3F86-C4D8-4E04-9C15-6E0558CB8187}"/>
              </a:ext>
            </a:extLst>
          </p:cNvPr>
          <p:cNvSpPr>
            <a:spLocks noGrp="1"/>
          </p:cNvSpPr>
          <p:nvPr>
            <p:ph type="title"/>
          </p:nvPr>
        </p:nvSpPr>
        <p:spPr/>
        <p:txBody>
          <a:bodyPr/>
          <a:lstStyle/>
          <a:p>
            <a:r>
              <a:rPr lang="en-US" dirty="0"/>
              <a:t>Participant Feedback Forms</a:t>
            </a:r>
          </a:p>
        </p:txBody>
      </p:sp>
      <p:sp>
        <p:nvSpPr>
          <p:cNvPr id="3" name="Rectangle 2">
            <a:extLst>
              <a:ext uri="{FF2B5EF4-FFF2-40B4-BE49-F238E27FC236}">
                <a16:creationId xmlns:a16="http://schemas.microsoft.com/office/drawing/2014/main" id="{8F5DBAA7-DF30-4CC9-8E96-45EF037E3344}"/>
              </a:ext>
            </a:extLst>
          </p:cNvPr>
          <p:cNvSpPr/>
          <p:nvPr/>
        </p:nvSpPr>
        <p:spPr>
          <a:xfrm>
            <a:off x="375303" y="5775351"/>
            <a:ext cx="8355685" cy="400110"/>
          </a:xfrm>
          <a:prstGeom prst="rect">
            <a:avLst/>
          </a:prstGeom>
        </p:spPr>
        <p:txBody>
          <a:bodyPr wrap="none">
            <a:spAutoFit/>
          </a:bodyPr>
          <a:lstStyle/>
          <a:p>
            <a:r>
              <a:rPr lang="en-US" sz="2000" i="1" dirty="0"/>
              <a:t>Please return your Participant Feedback Forms to the facilitator before leaving</a:t>
            </a:r>
          </a:p>
        </p:txBody>
      </p:sp>
      <p:pic>
        <p:nvPicPr>
          <p:cNvPr id="6" name="Picture 5" descr="A screenshot of a social media post&#10;&#10;Description generated with very high confidence">
            <a:extLst>
              <a:ext uri="{FF2B5EF4-FFF2-40B4-BE49-F238E27FC236}">
                <a16:creationId xmlns:a16="http://schemas.microsoft.com/office/drawing/2014/main" id="{CFDC6009-8535-4070-B1D2-A27FE7FFE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71771">
            <a:off x="1492218" y="2027769"/>
            <a:ext cx="2452932" cy="3170298"/>
          </a:xfrm>
          <a:prstGeom prst="rect">
            <a:avLst/>
          </a:prstGeom>
          <a:effectLst>
            <a:outerShdw blurRad="50800" dist="38100" dir="2700000" algn="tl" rotWithShape="0">
              <a:prstClr val="black">
                <a:alpha val="40000"/>
              </a:prstClr>
            </a:outerShdw>
          </a:effectLst>
        </p:spPr>
      </p:pic>
      <p:pic>
        <p:nvPicPr>
          <p:cNvPr id="10" name="Picture 9" descr="A screenshot of a cell phone&#10;&#10;Description generated with very high confidence">
            <a:extLst>
              <a:ext uri="{FF2B5EF4-FFF2-40B4-BE49-F238E27FC236}">
                <a16:creationId xmlns:a16="http://schemas.microsoft.com/office/drawing/2014/main" id="{F7361D19-189A-4C15-9513-A413432FC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1904">
            <a:off x="5057400" y="2124837"/>
            <a:ext cx="2456789" cy="3178012"/>
          </a:xfrm>
          <a:prstGeom prst="rect">
            <a:avLst/>
          </a:prstGeom>
          <a:effectLst>
            <a:outerShdw blurRad="50800" dist="38100" dir="2700000" algn="tl" rotWithShape="0">
              <a:prstClr val="black">
                <a:alpha val="40000"/>
              </a:prstClr>
            </a:outerShdw>
          </a:effectLst>
        </p:spPr>
      </p:pic>
      <p:pic>
        <p:nvPicPr>
          <p:cNvPr id="12" name="Picture 11" descr="A screenshot of a social media post&#10;&#10;Description generated with very high confidence">
            <a:extLst>
              <a:ext uri="{FF2B5EF4-FFF2-40B4-BE49-F238E27FC236}">
                <a16:creationId xmlns:a16="http://schemas.microsoft.com/office/drawing/2014/main" id="{D7349E33-A927-4444-8C3D-7203932DA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013" y="1730521"/>
            <a:ext cx="2452931" cy="31548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9354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Exercise Hotwash</a:t>
            </a:r>
          </a:p>
        </p:txBody>
      </p:sp>
      <p:sp>
        <p:nvSpPr>
          <p:cNvPr id="5" name="Content Placeholder 4"/>
          <p:cNvSpPr>
            <a:spLocks noGrp="1"/>
          </p:cNvSpPr>
          <p:nvPr>
            <p:ph idx="1"/>
          </p:nvPr>
        </p:nvSpPr>
        <p:spPr/>
        <p:txBody>
          <a:bodyPr>
            <a:normAutofit/>
          </a:bodyPr>
          <a:lstStyle/>
          <a:p>
            <a:pPr lvl="0">
              <a:buClr>
                <a:srgbClr val="004071"/>
              </a:buClr>
            </a:pPr>
            <a:r>
              <a:rPr lang="en-US" sz="2400" dirty="0"/>
              <a:t>What strengths were identified in the COOP Plan? </a:t>
            </a:r>
          </a:p>
          <a:p>
            <a:pPr lvl="0">
              <a:buClr>
                <a:srgbClr val="004071"/>
              </a:buClr>
            </a:pPr>
            <a:r>
              <a:rPr lang="en-US" sz="2400" dirty="0"/>
              <a:t>What are the improvement opportunities for the COOP Plan?</a:t>
            </a:r>
          </a:p>
          <a:p>
            <a:pPr lvl="0">
              <a:buClr>
                <a:srgbClr val="004071"/>
              </a:buClr>
            </a:pPr>
            <a:r>
              <a:rPr lang="en-US" sz="2400" dirty="0"/>
              <a:t>What gaps were identified in the COOP Plan?</a:t>
            </a:r>
          </a:p>
          <a:p>
            <a:pPr lvl="0">
              <a:buClr>
                <a:srgbClr val="004071"/>
              </a:buClr>
            </a:pPr>
            <a:r>
              <a:rPr lang="en-US" sz="2400" dirty="0"/>
              <a:t>What are the high-priority issues that should be addressed?</a:t>
            </a:r>
          </a:p>
          <a:p>
            <a:pPr lvl="0">
              <a:buClr>
                <a:srgbClr val="004071"/>
              </a:buClr>
            </a:pPr>
            <a:r>
              <a:rPr lang="en-US" sz="2400" dirty="0"/>
              <a:t>What new ideas and recommendations are there for improving exercises?</a:t>
            </a:r>
          </a:p>
          <a:p>
            <a:pPr lvl="1" algn="just"/>
            <a:endParaRPr lang="en-US" dirty="0"/>
          </a:p>
          <a:p>
            <a:endParaRPr lang="en-US" dirty="0"/>
          </a:p>
        </p:txBody>
      </p:sp>
    </p:spTree>
    <p:extLst>
      <p:ext uri="{BB962C8B-B14F-4D97-AF65-F5344CB8AC3E}">
        <p14:creationId xmlns:p14="http://schemas.microsoft.com/office/powerpoint/2010/main" val="3423341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participation!</a:t>
            </a:r>
          </a:p>
        </p:txBody>
      </p:sp>
      <p:sp>
        <p:nvSpPr>
          <p:cNvPr id="4" name="Subtitle 3">
            <a:extLst>
              <a:ext uri="{FF2B5EF4-FFF2-40B4-BE49-F238E27FC236}">
                <a16:creationId xmlns:a16="http://schemas.microsoft.com/office/drawing/2014/main" id="{3BC78F20-F79A-4B6E-B1CC-A3C055B9DB4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0922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Exercise Information</a:t>
            </a:r>
          </a:p>
        </p:txBody>
      </p:sp>
      <p:sp>
        <p:nvSpPr>
          <p:cNvPr id="12" name="Subtitle 11">
            <a:extLst>
              <a:ext uri="{FF2B5EF4-FFF2-40B4-BE49-F238E27FC236}">
                <a16:creationId xmlns:a16="http://schemas.microsoft.com/office/drawing/2014/main" id="{CF9009F4-0E11-47AE-AF8B-462EBA8D50CE}"/>
              </a:ext>
            </a:extLst>
          </p:cNvPr>
          <p:cNvSpPr>
            <a:spLocks noGrp="1"/>
          </p:cNvSpPr>
          <p:nvPr>
            <p:ph type="subTitle" idx="1"/>
          </p:nvPr>
        </p:nvSpPr>
        <p:spPr/>
        <p:txBody>
          <a:bodyPr/>
          <a:lstStyle/>
          <a:p>
            <a:endParaRPr lang="en-US" dirty="0"/>
          </a:p>
        </p:txBody>
      </p:sp>
      <p:sp>
        <p:nvSpPr>
          <p:cNvPr id="6" name="TextBox 5">
            <a:extLst>
              <a:ext uri="{FF2B5EF4-FFF2-40B4-BE49-F238E27FC236}">
                <a16:creationId xmlns:a16="http://schemas.microsoft.com/office/drawing/2014/main" id="{458D7B76-FD24-4247-95C9-ADBD7C551E59}"/>
              </a:ext>
            </a:extLst>
          </p:cNvPr>
          <p:cNvSpPr txBox="1"/>
          <p:nvPr/>
        </p:nvSpPr>
        <p:spPr>
          <a:xfrm>
            <a:off x="2003305" y="1339819"/>
            <a:ext cx="2568695" cy="584775"/>
          </a:xfrm>
          <a:prstGeom prst="rect">
            <a:avLst/>
          </a:prstGeom>
          <a:noFill/>
        </p:spPr>
        <p:txBody>
          <a:bodyPr wrap="square" rtlCol="0">
            <a:spAutoFit/>
          </a:bodyPr>
          <a:lstStyle/>
          <a:p>
            <a:pPr algn="ctr"/>
            <a:r>
              <a:rPr lang="en-US" sz="1600" dirty="0">
                <a:highlight>
                  <a:srgbClr val="FFFF00"/>
                </a:highlight>
                <a:latin typeface="Segoe UI Semilight" panose="020B0402040204020203" pitchFamily="34" charset="0"/>
                <a:cs typeface="Segoe UI Semilight" panose="020B0402040204020203" pitchFamily="34" charset="0"/>
              </a:rPr>
              <a:t>[Insert images related to your Organization]</a:t>
            </a:r>
          </a:p>
        </p:txBody>
      </p:sp>
    </p:spTree>
    <p:extLst>
      <p:ext uri="{BB962C8B-B14F-4D97-AF65-F5344CB8AC3E}">
        <p14:creationId xmlns:p14="http://schemas.microsoft.com/office/powerpoint/2010/main" val="170087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Objectives</a:t>
            </a:r>
          </a:p>
        </p:txBody>
      </p:sp>
      <p:sp>
        <p:nvSpPr>
          <p:cNvPr id="5" name="Content Placeholder 4"/>
          <p:cNvSpPr>
            <a:spLocks noGrp="1"/>
          </p:cNvSpPr>
          <p:nvPr>
            <p:ph idx="1"/>
          </p:nvPr>
        </p:nvSpPr>
        <p:spPr>
          <a:xfrm>
            <a:off x="457201" y="1458564"/>
            <a:ext cx="8458198" cy="5170836"/>
          </a:xfrm>
        </p:spPr>
        <p:txBody>
          <a:bodyPr>
            <a:normAutofit/>
          </a:bodyPr>
          <a:lstStyle/>
          <a:p>
            <a:pPr lvl="0">
              <a:buClr>
                <a:srgbClr val="1F4E79"/>
              </a:buClr>
            </a:pPr>
            <a:r>
              <a:rPr lang="en-US" dirty="0">
                <a:cs typeface="Segoe UI Semilight" panose="020B0402040204020203" pitchFamily="34" charset="0"/>
              </a:rPr>
              <a:t>Discuss and validate the State Organization’s COOP Plan elements, including:</a:t>
            </a:r>
            <a:endParaRPr lang="en-US" sz="3200" dirty="0">
              <a:cs typeface="Segoe UI Semilight" panose="020B0402040204020203" pitchFamily="34" charset="0"/>
            </a:endParaRPr>
          </a:p>
          <a:p>
            <a:pPr lvl="1">
              <a:buClr>
                <a:srgbClr val="1F4E79"/>
              </a:buClr>
              <a:buFont typeface="Arial" panose="020B0604020202020204" pitchFamily="34" charset="0"/>
              <a:buChar char="•"/>
            </a:pPr>
            <a:r>
              <a:rPr lang="en-US" dirty="0">
                <a:cs typeface="Segoe UI Semilight" panose="020B0402040204020203" pitchFamily="34" charset="0"/>
              </a:rPr>
              <a:t>Identification of Essential Functions/Critical Business Processes</a:t>
            </a:r>
          </a:p>
          <a:p>
            <a:pPr lvl="1">
              <a:buClr>
                <a:srgbClr val="1F4E79"/>
              </a:buClr>
              <a:buFont typeface="Arial" panose="020B0604020202020204" pitchFamily="34" charset="0"/>
              <a:buChar char="•"/>
            </a:pPr>
            <a:r>
              <a:rPr lang="en-US" dirty="0">
                <a:cs typeface="Segoe UI Semilight" panose="020B0402040204020203" pitchFamily="34" charset="0"/>
              </a:rPr>
              <a:t>Incident Management</a:t>
            </a:r>
          </a:p>
          <a:p>
            <a:pPr lvl="1">
              <a:buClr>
                <a:srgbClr val="1F4E79"/>
              </a:buClr>
              <a:buFont typeface="Arial" panose="020B0604020202020204" pitchFamily="34" charset="0"/>
              <a:buChar char="•"/>
            </a:pPr>
            <a:r>
              <a:rPr lang="en-US" dirty="0">
                <a:cs typeface="Segoe UI Semilight" panose="020B0402040204020203" pitchFamily="34" charset="0"/>
              </a:rPr>
              <a:t>Alternate Facilities</a:t>
            </a:r>
          </a:p>
          <a:p>
            <a:pPr lvl="1">
              <a:buClr>
                <a:srgbClr val="1F4E79"/>
              </a:buClr>
              <a:buFont typeface="Arial" panose="020B0604020202020204" pitchFamily="34" charset="0"/>
              <a:buChar char="•"/>
            </a:pPr>
            <a:r>
              <a:rPr lang="en-US" dirty="0">
                <a:cs typeface="Segoe UI Semilight" panose="020B0402040204020203" pitchFamily="34" charset="0"/>
              </a:rPr>
              <a:t>Critical Customers/Partners and Vendors</a:t>
            </a:r>
          </a:p>
          <a:p>
            <a:pPr lvl="1">
              <a:buClr>
                <a:srgbClr val="1F4E79"/>
              </a:buClr>
              <a:buFont typeface="Arial" panose="020B0604020202020204" pitchFamily="34" charset="0"/>
              <a:buChar char="•"/>
            </a:pPr>
            <a:r>
              <a:rPr lang="en-US" dirty="0">
                <a:cs typeface="Segoe UI Semilight" panose="020B0402040204020203" pitchFamily="34" charset="0"/>
              </a:rPr>
              <a:t>Resource Requirements</a:t>
            </a:r>
          </a:p>
          <a:p>
            <a:pPr lvl="0">
              <a:buClr>
                <a:srgbClr val="1F4E79"/>
              </a:buClr>
            </a:pPr>
            <a:r>
              <a:rPr lang="en-US" dirty="0">
                <a:cs typeface="Segoe UI Semilight" panose="020B0402040204020203" pitchFamily="34" charset="0"/>
              </a:rPr>
              <a:t>Discuss and validate the processes required to perform internal and external crisis communications.</a:t>
            </a:r>
          </a:p>
          <a:p>
            <a:pPr>
              <a:buClr>
                <a:srgbClr val="1F4E79"/>
              </a:buClr>
            </a:pPr>
            <a:r>
              <a:rPr lang="en-US" dirty="0"/>
              <a:t>Discuss and validate the process for reconstitution.</a:t>
            </a:r>
          </a:p>
        </p:txBody>
      </p:sp>
    </p:spTree>
    <p:extLst>
      <p:ext uri="{BB962C8B-B14F-4D97-AF65-F5344CB8AC3E}">
        <p14:creationId xmlns:p14="http://schemas.microsoft.com/office/powerpoint/2010/main" val="141444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Guidelines</a:t>
            </a:r>
          </a:p>
        </p:txBody>
      </p:sp>
      <p:sp>
        <p:nvSpPr>
          <p:cNvPr id="5" name="Content Placeholder 4"/>
          <p:cNvSpPr>
            <a:spLocks noGrp="1"/>
          </p:cNvSpPr>
          <p:nvPr>
            <p:ph idx="1"/>
          </p:nvPr>
        </p:nvSpPr>
        <p:spPr>
          <a:xfrm>
            <a:off x="457202" y="1557241"/>
            <a:ext cx="8180802" cy="4673875"/>
          </a:xfrm>
        </p:spPr>
        <p:txBody>
          <a:bodyPr>
            <a:normAutofit lnSpcReduction="10000"/>
          </a:bodyPr>
          <a:lstStyle/>
          <a:p>
            <a:pPr marL="227013" indent="-227013">
              <a:buClr>
                <a:srgbClr val="1F4E79"/>
              </a:buClr>
            </a:pPr>
            <a:r>
              <a:rPr lang="en-US" altLang="en-US" dirty="0">
                <a:cs typeface="Segoe UI Semilight" panose="020B0402040204020203" pitchFamily="34" charset="0"/>
              </a:rPr>
              <a:t>Maintain a low-stress, no-fault environment.</a:t>
            </a:r>
          </a:p>
          <a:p>
            <a:pPr marL="227013" indent="-227013">
              <a:buClr>
                <a:srgbClr val="1F4E79"/>
              </a:buClr>
            </a:pPr>
            <a:r>
              <a:rPr lang="en-US" altLang="en-US" dirty="0">
                <a:cs typeface="Segoe UI Semilight" panose="020B0402040204020203" pitchFamily="34" charset="0"/>
              </a:rPr>
              <a:t>Do not fight the scenario.</a:t>
            </a:r>
          </a:p>
          <a:p>
            <a:pPr marL="227013" indent="-227013">
              <a:buClr>
                <a:srgbClr val="1F4E79"/>
              </a:buClr>
            </a:pPr>
            <a:r>
              <a:rPr lang="en-US" altLang="en-US" dirty="0">
                <a:cs typeface="Segoe UI Semilight" panose="020B0402040204020203" pitchFamily="34" charset="0"/>
              </a:rPr>
              <a:t>Use your knowledge of your organization’s COOP plan.</a:t>
            </a:r>
          </a:p>
          <a:p>
            <a:pPr marL="227013" indent="-227013">
              <a:buClr>
                <a:srgbClr val="1F4E79"/>
              </a:buClr>
            </a:pPr>
            <a:r>
              <a:rPr lang="en-US" altLang="en-US" dirty="0">
                <a:cs typeface="Segoe UI Semilight" panose="020B0402040204020203" pitchFamily="34" charset="0"/>
              </a:rPr>
              <a:t>Decisions are not precedent-setting.</a:t>
            </a:r>
          </a:p>
          <a:p>
            <a:pPr marL="227013" indent="-227013">
              <a:buClr>
                <a:srgbClr val="1F4E79"/>
              </a:buClr>
            </a:pPr>
            <a:r>
              <a:rPr lang="en-US" altLang="en-US" dirty="0">
                <a:cs typeface="Segoe UI Semilight" panose="020B0402040204020203" pitchFamily="34" charset="0"/>
              </a:rPr>
              <a:t>Provide suggestions and recommended actions.</a:t>
            </a:r>
          </a:p>
          <a:p>
            <a:pPr marL="227013" indent="-227013">
              <a:buClr>
                <a:srgbClr val="1F4E79"/>
              </a:buClr>
            </a:pPr>
            <a:r>
              <a:rPr lang="en-US" altLang="en-US" dirty="0">
                <a:cs typeface="Segoe UI Semilight" panose="020B0402040204020203" pitchFamily="34" charset="0"/>
              </a:rPr>
              <a:t>Problem-solving efforts should be the focus of the discussion.</a:t>
            </a:r>
          </a:p>
          <a:p>
            <a:pPr marL="227013" indent="-227013">
              <a:buClr>
                <a:srgbClr val="1F4E79"/>
              </a:buClr>
            </a:pPr>
            <a:r>
              <a:rPr lang="en-US" altLang="en-US" dirty="0">
                <a:cs typeface="Segoe UI Semilight" panose="020B0402040204020203" pitchFamily="34" charset="0"/>
              </a:rPr>
              <a:t>Not every issue or problem can be discussed exhaustively.</a:t>
            </a:r>
          </a:p>
          <a:p>
            <a:pPr marL="0" indent="0">
              <a:buClr>
                <a:srgbClr val="1F4E79"/>
              </a:buClr>
              <a:buNone/>
            </a:pPr>
            <a:endParaRPr lang="en-US" altLang="en-US" sz="2400" dirty="0">
              <a:cs typeface="Segoe UI Semilight" panose="020B0402040204020203" pitchFamily="34" charset="0"/>
            </a:endParaRPr>
          </a:p>
        </p:txBody>
      </p:sp>
    </p:spTree>
    <p:extLst>
      <p:ext uri="{BB962C8B-B14F-4D97-AF65-F5344CB8AC3E}">
        <p14:creationId xmlns:p14="http://schemas.microsoft.com/office/powerpoint/2010/main" val="28980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54731"/>
            <a:ext cx="8686800" cy="953445"/>
          </a:xfrm>
        </p:spPr>
        <p:txBody>
          <a:bodyPr>
            <a:noAutofit/>
          </a:bodyPr>
          <a:lstStyle/>
          <a:p>
            <a:r>
              <a:rPr lang="en-US" dirty="0"/>
              <a:t>Assumptions and Artificialities</a:t>
            </a:r>
          </a:p>
        </p:txBody>
      </p:sp>
      <p:sp>
        <p:nvSpPr>
          <p:cNvPr id="5" name="Content Placeholder 4"/>
          <p:cNvSpPr>
            <a:spLocks noGrp="1"/>
          </p:cNvSpPr>
          <p:nvPr>
            <p:ph idx="1"/>
          </p:nvPr>
        </p:nvSpPr>
        <p:spPr>
          <a:xfrm>
            <a:off x="457202" y="1715678"/>
            <a:ext cx="8180802" cy="4331136"/>
          </a:xfrm>
        </p:spPr>
        <p:txBody>
          <a:bodyPr>
            <a:normAutofit lnSpcReduction="10000"/>
          </a:bodyPr>
          <a:lstStyle/>
          <a:p>
            <a:pPr marL="282575" indent="-282575">
              <a:lnSpc>
                <a:spcPct val="100000"/>
              </a:lnSpc>
              <a:buClr>
                <a:srgbClr val="1F4E79"/>
              </a:buClr>
            </a:pPr>
            <a:r>
              <a:rPr lang="en-US" altLang="en-US" dirty="0"/>
              <a:t>Assumptions and artificialities are necessary to complete the exercise plan in the allotted amount of time. </a:t>
            </a:r>
          </a:p>
          <a:p>
            <a:pPr marL="282575" indent="-282575">
              <a:lnSpc>
                <a:spcPct val="100000"/>
              </a:lnSpc>
              <a:buClr>
                <a:srgbClr val="1F4E79"/>
              </a:buClr>
            </a:pPr>
            <a:r>
              <a:rPr lang="en-US" altLang="en-US" dirty="0"/>
              <a:t>Events in this scenario are fictional.</a:t>
            </a:r>
          </a:p>
          <a:p>
            <a:pPr marL="282575" indent="-282575">
              <a:lnSpc>
                <a:spcPct val="100000"/>
              </a:lnSpc>
              <a:buClr>
                <a:srgbClr val="1F4E79"/>
              </a:buClr>
            </a:pPr>
            <a:r>
              <a:rPr lang="en-US" altLang="en-US" dirty="0"/>
              <a:t>The scenario is plausible and is intended to drive discussion.</a:t>
            </a:r>
          </a:p>
          <a:p>
            <a:pPr marL="282575" indent="-282575">
              <a:lnSpc>
                <a:spcPct val="100000"/>
              </a:lnSpc>
              <a:buClr>
                <a:srgbClr val="1F4E79"/>
              </a:buClr>
            </a:pPr>
            <a:r>
              <a:rPr lang="en-US" altLang="en-US" dirty="0"/>
              <a:t>The scenario will not play out in real-time.</a:t>
            </a:r>
          </a:p>
          <a:p>
            <a:pPr marL="282575" indent="-282575">
              <a:lnSpc>
                <a:spcPct val="100000"/>
              </a:lnSpc>
              <a:buClr>
                <a:srgbClr val="1F4E79"/>
              </a:buClr>
            </a:pPr>
            <a:r>
              <a:rPr lang="en-US" altLang="en-US" dirty="0"/>
              <a:t>There is no hidden agenda; there are no trick questions.</a:t>
            </a:r>
          </a:p>
        </p:txBody>
      </p:sp>
    </p:spTree>
    <p:extLst>
      <p:ext uri="{BB962C8B-B14F-4D97-AF65-F5344CB8AC3E}">
        <p14:creationId xmlns:p14="http://schemas.microsoft.com/office/powerpoint/2010/main" val="416540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C03D-EDE5-481F-B41E-FE79176A2C08}"/>
              </a:ext>
            </a:extLst>
          </p:cNvPr>
          <p:cNvSpPr>
            <a:spLocks noGrp="1"/>
          </p:cNvSpPr>
          <p:nvPr>
            <p:ph type="title"/>
          </p:nvPr>
        </p:nvSpPr>
        <p:spPr/>
        <p:txBody>
          <a:bodyPr/>
          <a:lstStyle/>
          <a:p>
            <a:r>
              <a:rPr lang="en-US" dirty="0"/>
              <a:t>Exercise Structure</a:t>
            </a:r>
          </a:p>
        </p:txBody>
      </p:sp>
      <p:sp>
        <p:nvSpPr>
          <p:cNvPr id="3" name="Content Placeholder 2">
            <a:extLst>
              <a:ext uri="{FF2B5EF4-FFF2-40B4-BE49-F238E27FC236}">
                <a16:creationId xmlns:a16="http://schemas.microsoft.com/office/drawing/2014/main" id="{DC630053-9C05-4730-860E-9546C1826FF1}"/>
              </a:ext>
            </a:extLst>
          </p:cNvPr>
          <p:cNvSpPr>
            <a:spLocks noGrp="1"/>
          </p:cNvSpPr>
          <p:nvPr>
            <p:ph idx="1"/>
          </p:nvPr>
        </p:nvSpPr>
        <p:spPr>
          <a:xfrm>
            <a:off x="457201" y="1652335"/>
            <a:ext cx="8180802" cy="4757891"/>
          </a:xfrm>
        </p:spPr>
        <p:txBody>
          <a:bodyPr>
            <a:normAutofit fontScale="92500" lnSpcReduction="10000"/>
          </a:bodyPr>
          <a:lstStyle/>
          <a:p>
            <a:pPr>
              <a:buClr>
                <a:srgbClr val="004071"/>
              </a:buClr>
            </a:pPr>
            <a:r>
              <a:rPr lang="en-US" dirty="0"/>
              <a:t>Module 1 – COOP Plan Phase 2 – Activation and Notification</a:t>
            </a:r>
          </a:p>
          <a:p>
            <a:pPr lvl="1">
              <a:buClr>
                <a:srgbClr val="004071"/>
              </a:buClr>
              <a:buFont typeface="Arial" panose="020B0604020202020204" pitchFamily="34" charset="0"/>
              <a:buChar char="•"/>
            </a:pPr>
            <a:r>
              <a:rPr lang="en-US" dirty="0"/>
              <a:t>Facilitated Discussion</a:t>
            </a:r>
          </a:p>
          <a:p>
            <a:pPr>
              <a:buClr>
                <a:srgbClr val="004071"/>
              </a:buClr>
            </a:pPr>
            <a:r>
              <a:rPr lang="en-US" dirty="0"/>
              <a:t>Module 2 – COOP Plan Phase 3- COOP Operations</a:t>
            </a:r>
          </a:p>
          <a:p>
            <a:pPr lvl="1">
              <a:buClr>
                <a:srgbClr val="004071"/>
              </a:buClr>
            </a:pPr>
            <a:r>
              <a:rPr lang="en-US" dirty="0"/>
              <a:t>Facilitated Discussion</a:t>
            </a:r>
          </a:p>
          <a:p>
            <a:pPr>
              <a:buClr>
                <a:srgbClr val="004071"/>
              </a:buClr>
            </a:pPr>
            <a:r>
              <a:rPr lang="en-US" dirty="0"/>
              <a:t>Module 2A – COOP Plan Phase 3 (cont.) – Advanced COOP Operations </a:t>
            </a:r>
            <a:r>
              <a:rPr lang="en-US" sz="1500" dirty="0">
                <a:highlight>
                  <a:srgbClr val="FFFF00"/>
                </a:highlight>
                <a:latin typeface="Segoe UI Semilight" panose="020B0402040204020203" pitchFamily="34" charset="0"/>
                <a:ea typeface="Calibri" panose="020F0502020204030204" pitchFamily="34" charset="0"/>
                <a:cs typeface="Segoe UI Semilight" panose="020B0402040204020203" pitchFamily="34" charset="0"/>
              </a:rPr>
              <a:t>[Delete if not applicable]</a:t>
            </a:r>
            <a:endParaRPr lang="en-US" dirty="0">
              <a:highlight>
                <a:srgbClr val="FFFF00"/>
              </a:highlight>
            </a:endParaRPr>
          </a:p>
          <a:p>
            <a:pPr lvl="1">
              <a:buClr>
                <a:srgbClr val="004071"/>
              </a:buClr>
            </a:pPr>
            <a:r>
              <a:rPr lang="en-US" dirty="0"/>
              <a:t>Facilitated Discussion</a:t>
            </a:r>
          </a:p>
          <a:p>
            <a:pPr>
              <a:buClr>
                <a:srgbClr val="004071"/>
              </a:buClr>
            </a:pPr>
            <a:r>
              <a:rPr lang="en-US" dirty="0"/>
              <a:t>Module 3 – COOP Plan Phase 4 – Reconstitution</a:t>
            </a:r>
          </a:p>
          <a:p>
            <a:pPr lvl="1">
              <a:buClr>
                <a:srgbClr val="004071"/>
              </a:buClr>
            </a:pPr>
            <a:r>
              <a:rPr lang="en-US" dirty="0"/>
              <a:t>Facilitated Discussion</a:t>
            </a:r>
          </a:p>
          <a:p>
            <a:pPr>
              <a:buClr>
                <a:srgbClr val="004071"/>
              </a:buClr>
            </a:pPr>
            <a:r>
              <a:rPr lang="en-US" dirty="0"/>
              <a:t>Hotwash</a:t>
            </a:r>
          </a:p>
        </p:txBody>
      </p:sp>
    </p:spTree>
    <p:extLst>
      <p:ext uri="{BB962C8B-B14F-4D97-AF65-F5344CB8AC3E}">
        <p14:creationId xmlns:p14="http://schemas.microsoft.com/office/powerpoint/2010/main" val="151807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Evaluation</a:t>
            </a:r>
          </a:p>
        </p:txBody>
      </p:sp>
      <p:sp>
        <p:nvSpPr>
          <p:cNvPr id="5" name="Content Placeholder 4"/>
          <p:cNvSpPr>
            <a:spLocks noGrp="1"/>
          </p:cNvSpPr>
          <p:nvPr>
            <p:ph idx="1"/>
          </p:nvPr>
        </p:nvSpPr>
        <p:spPr>
          <a:xfrm>
            <a:off x="457202" y="1708070"/>
            <a:ext cx="8180802" cy="4647054"/>
          </a:xfrm>
        </p:spPr>
        <p:txBody>
          <a:bodyPr>
            <a:normAutofit fontScale="92500"/>
          </a:bodyPr>
          <a:lstStyle/>
          <a:p>
            <a:pPr marL="282575" indent="-282575">
              <a:buClr>
                <a:srgbClr val="1F4E79"/>
              </a:buClr>
              <a:defRPr/>
            </a:pPr>
            <a:r>
              <a:rPr lang="en-US" dirty="0"/>
              <a:t>Evaluators will observe the exercise discussion and document findings and shared information in </a:t>
            </a:r>
            <a:r>
              <a:rPr lang="en-US" b="1" dirty="0"/>
              <a:t>Exercise Evaluation Guides (EEGs)</a:t>
            </a:r>
            <a:r>
              <a:rPr lang="en-US" dirty="0"/>
              <a:t>.</a:t>
            </a:r>
          </a:p>
          <a:p>
            <a:pPr marL="282575" indent="-282575">
              <a:buClr>
                <a:srgbClr val="1F4E79"/>
              </a:buClr>
              <a:defRPr/>
            </a:pPr>
            <a:r>
              <a:rPr lang="en-US" dirty="0"/>
              <a:t>At the conclusion of the exercise, participants will be asked to complete a </a:t>
            </a:r>
            <a:r>
              <a:rPr lang="en-US" b="1" dirty="0"/>
              <a:t>Participant Feedback Form</a:t>
            </a:r>
            <a:r>
              <a:rPr lang="en-US" dirty="0"/>
              <a:t>.</a:t>
            </a:r>
            <a:r>
              <a:rPr lang="en-US" b="1" dirty="0"/>
              <a:t> </a:t>
            </a:r>
            <a:endParaRPr lang="en-US" dirty="0"/>
          </a:p>
          <a:p>
            <a:pPr marL="282575" indent="-282575">
              <a:buClr>
                <a:srgbClr val="1F4E79"/>
              </a:buClr>
              <a:defRPr/>
            </a:pPr>
            <a:r>
              <a:rPr lang="en-US" dirty="0"/>
              <a:t>A </a:t>
            </a:r>
            <a:r>
              <a:rPr lang="en-US" b="1" dirty="0"/>
              <a:t>Hotwash</a:t>
            </a:r>
            <a:r>
              <a:rPr lang="en-US" dirty="0"/>
              <a:t> will be conducted to provide an opportunity for exercise participants to provide input, offer additional insights, and identify improvement actions.</a:t>
            </a:r>
          </a:p>
          <a:p>
            <a:pPr marL="282575" indent="-282575">
              <a:buClr>
                <a:srgbClr val="1F4E79"/>
              </a:buClr>
              <a:defRPr/>
            </a:pPr>
            <a:r>
              <a:rPr lang="en-US" dirty="0"/>
              <a:t>The EEGs, Participant Feedback Forms, and Hotwash findings will be used to compile the </a:t>
            </a:r>
            <a:r>
              <a:rPr lang="en-US" b="1" dirty="0"/>
              <a:t>After Action Report</a:t>
            </a:r>
            <a:r>
              <a:rPr lang="en-US" dirty="0"/>
              <a:t>.</a:t>
            </a:r>
          </a:p>
        </p:txBody>
      </p:sp>
    </p:spTree>
    <p:extLst>
      <p:ext uri="{BB962C8B-B14F-4D97-AF65-F5344CB8AC3E}">
        <p14:creationId xmlns:p14="http://schemas.microsoft.com/office/powerpoint/2010/main" val="3054424783"/>
      </p:ext>
    </p:extLst>
  </p:cSld>
  <p:clrMapOvr>
    <a:masterClrMapping/>
  </p:clrMapOvr>
</p:sld>
</file>

<file path=ppt/theme/theme1.xml><?xml version="1.0" encoding="utf-8"?>
<a:theme xmlns:a="http://schemas.openxmlformats.org/drawingml/2006/main" name="Fra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2568</TotalTime>
  <Words>2251</Words>
  <Application>Microsoft Office PowerPoint</Application>
  <PresentationFormat>On-screen Show (4:3)</PresentationFormat>
  <Paragraphs>258</Paragraphs>
  <Slides>36</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Cambria</vt:lpstr>
      <vt:lpstr>Segoe UI Semibold</vt:lpstr>
      <vt:lpstr>Segoe UI Semilight</vt:lpstr>
      <vt:lpstr>Symbol</vt:lpstr>
      <vt:lpstr>Times New Roman</vt:lpstr>
      <vt:lpstr>Wingdings</vt:lpstr>
      <vt:lpstr>Wingdings 2</vt:lpstr>
      <vt:lpstr>Frame</vt:lpstr>
      <vt:lpstr>Continuity of Operations Exercise  [Insert State Organization]</vt:lpstr>
      <vt:lpstr>Welcome and Introductions</vt:lpstr>
      <vt:lpstr>Agenda</vt:lpstr>
      <vt:lpstr>Exercise Information</vt:lpstr>
      <vt:lpstr>Objectives</vt:lpstr>
      <vt:lpstr>Guidelines</vt:lpstr>
      <vt:lpstr>Assumptions and Artificialities</vt:lpstr>
      <vt:lpstr>Exercise Structure</vt:lpstr>
      <vt:lpstr>Evaluation</vt:lpstr>
      <vt:lpstr>Exercise Scenario</vt:lpstr>
      <vt:lpstr>Mold Scenario</vt:lpstr>
      <vt:lpstr>Earthquake Scenario</vt:lpstr>
      <vt:lpstr>Winter Storm Scenario</vt:lpstr>
      <vt:lpstr>Module 1</vt:lpstr>
      <vt:lpstr>Key Issues</vt:lpstr>
      <vt:lpstr>Discussion Questions</vt:lpstr>
      <vt:lpstr>Discussion Questions (continued)</vt:lpstr>
      <vt:lpstr>Module 2</vt:lpstr>
      <vt:lpstr>Scenario Update</vt:lpstr>
      <vt:lpstr>Key Issues</vt:lpstr>
      <vt:lpstr>Discussion Questions </vt:lpstr>
      <vt:lpstr>Discussion Questions (continued) </vt:lpstr>
      <vt:lpstr>Module 2A</vt:lpstr>
      <vt:lpstr>Scenario Update</vt:lpstr>
      <vt:lpstr>Key Issues</vt:lpstr>
      <vt:lpstr>Discussion Questions </vt:lpstr>
      <vt:lpstr>Discussion Questions </vt:lpstr>
      <vt:lpstr>Discussion Questions </vt:lpstr>
      <vt:lpstr>Module 3</vt:lpstr>
      <vt:lpstr>Scenario Update</vt:lpstr>
      <vt:lpstr>Key Issues</vt:lpstr>
      <vt:lpstr>Discussion Questions </vt:lpstr>
      <vt:lpstr>Participant Feedback and Hotwash</vt:lpstr>
      <vt:lpstr>Participant Feedback Forms</vt:lpstr>
      <vt:lpstr>Exercise Hotwash</vt:lpstr>
      <vt:lpstr>Thank you for your participation!</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dc:title>
  <dc:creator>Johnson, Jen</dc:creator>
  <cp:lastModifiedBy>Tetra Tech</cp:lastModifiedBy>
  <cp:revision>134</cp:revision>
  <dcterms:created xsi:type="dcterms:W3CDTF">2017-03-20T13:27:37Z</dcterms:created>
  <dcterms:modified xsi:type="dcterms:W3CDTF">2019-04-15T19:03:39Z</dcterms:modified>
</cp:coreProperties>
</file>